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3" r:id="rId3"/>
    <p:sldId id="871" r:id="rId4"/>
    <p:sldId id="965" r:id="rId5"/>
    <p:sldId id="898" r:id="rId6"/>
    <p:sldId id="722" r:id="rId7"/>
    <p:sldId id="954" r:id="rId8"/>
    <p:sldId id="955" r:id="rId9"/>
    <p:sldId id="969" r:id="rId10"/>
    <p:sldId id="957" r:id="rId11"/>
    <p:sldId id="970" r:id="rId12"/>
    <p:sldId id="956" r:id="rId13"/>
    <p:sldId id="967" r:id="rId14"/>
    <p:sldId id="962" r:id="rId15"/>
    <p:sldId id="964" r:id="rId16"/>
    <p:sldId id="926" r:id="rId17"/>
    <p:sldId id="966" r:id="rId18"/>
    <p:sldId id="958" r:id="rId19"/>
    <p:sldId id="960" r:id="rId20"/>
    <p:sldId id="968" r:id="rId21"/>
    <p:sldId id="973" r:id="rId22"/>
    <p:sldId id="971" r:id="rId23"/>
    <p:sldId id="974" r:id="rId24"/>
    <p:sldId id="9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82A"/>
    <a:srgbClr val="3B6114"/>
    <a:srgbClr val="323B5F"/>
    <a:srgbClr val="333659"/>
    <a:srgbClr val="352E51"/>
    <a:srgbClr val="2578A3"/>
    <a:srgbClr val="2F486E"/>
    <a:srgbClr val="E6E6E6"/>
    <a:srgbClr val="352C4F"/>
    <a:srgbClr val="267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6371" autoAdjust="0"/>
  </p:normalViewPr>
  <p:slideViewPr>
    <p:cSldViewPr snapToGrid="0">
      <p:cViewPr varScale="1">
        <p:scale>
          <a:sx n="69" d="100"/>
          <a:sy n="69" d="100"/>
        </p:scale>
        <p:origin x="624" y="5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7" d="100"/>
          <a:sy n="97" d="100"/>
        </p:scale>
        <p:origin x="35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75E87-ABAA-4DD4-8E0F-7FA515F21647}"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3DA5-CA4B-481A-A909-757692AAF34A}" type="slidenum">
              <a:rPr lang="en-US" smtClean="0"/>
              <a:t>‹#›</a:t>
            </a:fld>
            <a:endParaRPr lang="en-US"/>
          </a:p>
        </p:txBody>
      </p:sp>
    </p:spTree>
    <p:extLst>
      <p:ext uri="{BB962C8B-B14F-4D97-AF65-F5344CB8AC3E}">
        <p14:creationId xmlns:p14="http://schemas.microsoft.com/office/powerpoint/2010/main" val="98141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33DA5-CA4B-481A-A909-757692AAF34A}" type="slidenum">
              <a:rPr lang="en-US" smtClean="0"/>
              <a:t>1</a:t>
            </a:fld>
            <a:endParaRPr lang="en-US"/>
          </a:p>
        </p:txBody>
      </p:sp>
    </p:spTree>
    <p:extLst>
      <p:ext uri="{BB962C8B-B14F-4D97-AF65-F5344CB8AC3E}">
        <p14:creationId xmlns:p14="http://schemas.microsoft.com/office/powerpoint/2010/main" val="301616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Why is memory window higher in 500uA devices?</a:t>
            </a:r>
          </a:p>
          <a:p>
            <a:r>
              <a:rPr lang="en-US" dirty="0"/>
              <a:t>Due to the increase of resistivity in the HRS for applying a larger reset, the memory window increases.</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375038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Low Power Consumption is important, </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98221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In memory, and ideal device will have a larger memory window with a low power.</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154336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Future work consists researching the current transport mechanisms of the helical devices.</a:t>
            </a:r>
          </a:p>
          <a:p>
            <a:r>
              <a:rPr lang="en-US" dirty="0"/>
              <a:t>The current hypothesis is that: trap-depth dominates the current transport mechanism towards VS/NVS behaviors.</a:t>
            </a:r>
          </a:p>
          <a:p>
            <a:endParaRPr lang="en-US" dirty="0"/>
          </a:p>
          <a:p>
            <a:r>
              <a:rPr lang="en-US" dirty="0"/>
              <a:t>Future work also consists of changing the </a:t>
            </a:r>
            <a:r>
              <a:rPr lang="en-US" dirty="0" err="1"/>
              <a:t>gemetric</a:t>
            </a:r>
            <a:r>
              <a:rPr lang="en-US" dirty="0"/>
              <a:t> characteristics of the </a:t>
            </a:r>
            <a:r>
              <a:rPr lang="en-US" dirty="0" err="1"/>
              <a:t>helicies</a:t>
            </a:r>
            <a:r>
              <a:rPr lang="en-US" dirty="0"/>
              <a:t> and using COMSOL to simulate</a:t>
            </a:r>
          </a:p>
          <a:p>
            <a:r>
              <a:rPr lang="en-US" dirty="0"/>
              <a:t>And better understand the current trapping behaviors.</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33169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300244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I would like to thank and acknowledge those who have supported this research</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218073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p:txBody>
      </p:sp>
      <p:sp>
        <p:nvSpPr>
          <p:cNvPr id="4" name="Slide Number Placeholder 3"/>
          <p:cNvSpPr>
            <a:spLocks noGrp="1"/>
          </p:cNvSpPr>
          <p:nvPr>
            <p:ph type="sldNum" sz="quarter" idx="5"/>
          </p:nvPr>
        </p:nvSpPr>
        <p:spPr/>
        <p:txBody>
          <a:bodyPr/>
          <a:lstStyle/>
          <a:p>
            <a:fld id="{5BC33DA5-CA4B-481A-A909-757692AAF34A}" type="slidenum">
              <a:rPr lang="en-US" smtClean="0"/>
              <a:t>16</a:t>
            </a:fld>
            <a:endParaRPr lang="en-US"/>
          </a:p>
        </p:txBody>
      </p:sp>
    </p:spTree>
    <p:extLst>
      <p:ext uri="{BB962C8B-B14F-4D97-AF65-F5344CB8AC3E}">
        <p14:creationId xmlns:p14="http://schemas.microsoft.com/office/powerpoint/2010/main" val="247861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In our research it is also theorized that the conductive filament in planar devices travel from the TE to the BE </a:t>
            </a:r>
          </a:p>
          <a:p>
            <a:r>
              <a:rPr lang="en-US" dirty="0"/>
              <a:t>By going into the oxide, through the floating bottom, and back into the oxide.</a:t>
            </a:r>
          </a:p>
          <a:p>
            <a:endParaRPr lang="en-US" dirty="0"/>
          </a:p>
          <a:p>
            <a:r>
              <a:rPr lang="en-US" dirty="0"/>
              <a:t>Where the CF ruptures is tested through the Spatial Half-Test-Half-Read Method. </a:t>
            </a:r>
          </a:p>
          <a:p>
            <a:r>
              <a:rPr lang="en-US" dirty="0"/>
              <a:t>From the testing of 20 devices, it is suggested that the conductive filament’s switching gap occurs on the anode side in 50nm devices</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18</a:t>
            </a:fld>
            <a:endParaRPr lang="en-US"/>
          </a:p>
        </p:txBody>
      </p:sp>
    </p:spTree>
    <p:extLst>
      <p:ext uri="{BB962C8B-B14F-4D97-AF65-F5344CB8AC3E}">
        <p14:creationId xmlns:p14="http://schemas.microsoft.com/office/powerpoint/2010/main" val="346721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err="1"/>
              <a:t>SiOx</a:t>
            </a:r>
            <a:r>
              <a:rPr lang="en-US" dirty="0"/>
              <a:t> 200 nm</a:t>
            </a:r>
          </a:p>
          <a:p>
            <a:r>
              <a:rPr lang="en-US" dirty="0"/>
              <a:t>3 masks (BE, </a:t>
            </a:r>
            <a:r>
              <a:rPr lang="en-US" dirty="0" err="1"/>
              <a:t>SiOx</a:t>
            </a:r>
            <a:r>
              <a:rPr lang="en-US" dirty="0"/>
              <a:t>, TE)</a:t>
            </a:r>
          </a:p>
          <a:p>
            <a:r>
              <a:rPr lang="en-US" dirty="0"/>
              <a:t>BE: 165 nm, </a:t>
            </a:r>
            <a:r>
              <a:rPr lang="en-US" dirty="0" err="1"/>
              <a:t>SiOx</a:t>
            </a:r>
            <a:r>
              <a:rPr lang="en-US" dirty="0"/>
              <a:t> 200 nm, TE 100 nm</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19</a:t>
            </a:fld>
            <a:endParaRPr lang="en-US"/>
          </a:p>
        </p:txBody>
      </p:sp>
    </p:spTree>
    <p:extLst>
      <p:ext uri="{BB962C8B-B14F-4D97-AF65-F5344CB8AC3E}">
        <p14:creationId xmlns:p14="http://schemas.microsoft.com/office/powerpoint/2010/main" val="22306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20</a:t>
            </a:fld>
            <a:endParaRPr lang="en-US"/>
          </a:p>
        </p:txBody>
      </p:sp>
    </p:spTree>
    <p:extLst>
      <p:ext uri="{BB962C8B-B14F-4D97-AF65-F5344CB8AC3E}">
        <p14:creationId xmlns:p14="http://schemas.microsoft.com/office/powerpoint/2010/main" val="308420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33DA5-CA4B-481A-A909-757692AAF34A}" type="slidenum">
              <a:rPr lang="en-US" smtClean="0"/>
              <a:t>2</a:t>
            </a:fld>
            <a:endParaRPr lang="en-US"/>
          </a:p>
        </p:txBody>
      </p:sp>
    </p:spTree>
    <p:extLst>
      <p:ext uri="{BB962C8B-B14F-4D97-AF65-F5344CB8AC3E}">
        <p14:creationId xmlns:p14="http://schemas.microsoft.com/office/powerpoint/2010/main" val="2034599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err="1"/>
              <a:t>SiOx</a:t>
            </a:r>
            <a:r>
              <a:rPr lang="en-US" dirty="0"/>
              <a:t> 200 nm</a:t>
            </a:r>
          </a:p>
          <a:p>
            <a:r>
              <a:rPr lang="en-US" dirty="0"/>
              <a:t>3 masks (BE, </a:t>
            </a:r>
            <a:r>
              <a:rPr lang="en-US" dirty="0" err="1"/>
              <a:t>SiOx</a:t>
            </a:r>
            <a:r>
              <a:rPr lang="en-US" dirty="0"/>
              <a:t>, TE)</a:t>
            </a:r>
          </a:p>
          <a:p>
            <a:r>
              <a:rPr lang="en-US" dirty="0"/>
              <a:t>BE: 165 nm, </a:t>
            </a:r>
            <a:r>
              <a:rPr lang="en-US" dirty="0" err="1"/>
              <a:t>SiOx</a:t>
            </a:r>
            <a:r>
              <a:rPr lang="en-US" dirty="0"/>
              <a:t> 200 nm, TE 100 nm</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21</a:t>
            </a:fld>
            <a:endParaRPr lang="en-US"/>
          </a:p>
        </p:txBody>
      </p:sp>
    </p:spTree>
    <p:extLst>
      <p:ext uri="{BB962C8B-B14F-4D97-AF65-F5344CB8AC3E}">
        <p14:creationId xmlns:p14="http://schemas.microsoft.com/office/powerpoint/2010/main" val="37546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err="1"/>
              <a:t>SiOx</a:t>
            </a:r>
            <a:r>
              <a:rPr lang="en-US" dirty="0"/>
              <a:t> 200 nm</a:t>
            </a:r>
          </a:p>
          <a:p>
            <a:r>
              <a:rPr lang="en-US" dirty="0"/>
              <a:t>3 masks (BE, </a:t>
            </a:r>
            <a:r>
              <a:rPr lang="en-US" dirty="0" err="1"/>
              <a:t>SiOx</a:t>
            </a:r>
            <a:r>
              <a:rPr lang="en-US" dirty="0"/>
              <a:t>, TE)</a:t>
            </a:r>
          </a:p>
          <a:p>
            <a:r>
              <a:rPr lang="en-US" dirty="0"/>
              <a:t>BE: 165 nm, </a:t>
            </a:r>
            <a:r>
              <a:rPr lang="en-US" dirty="0" err="1"/>
              <a:t>SiOx</a:t>
            </a:r>
            <a:r>
              <a:rPr lang="en-US" dirty="0"/>
              <a:t> 200 nm, TE 100 nm</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23</a:t>
            </a:fld>
            <a:endParaRPr lang="en-US"/>
          </a:p>
        </p:txBody>
      </p:sp>
    </p:spTree>
    <p:extLst>
      <p:ext uri="{BB962C8B-B14F-4D97-AF65-F5344CB8AC3E}">
        <p14:creationId xmlns:p14="http://schemas.microsoft.com/office/powerpoint/2010/main" val="406471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In our research it is also theorized that the conductive filament in planar devices travel from the TE to the BE </a:t>
            </a:r>
          </a:p>
          <a:p>
            <a:r>
              <a:rPr lang="en-US" dirty="0"/>
              <a:t>By going into the oxide, through the floating bottom, and back into the oxide.</a:t>
            </a:r>
          </a:p>
          <a:p>
            <a:endParaRPr lang="en-US" dirty="0"/>
          </a:p>
          <a:p>
            <a:r>
              <a:rPr lang="en-US" dirty="0"/>
              <a:t>Where the CF ruptures is tested through the Spatial Half-Test-Half-Read Method. </a:t>
            </a:r>
          </a:p>
          <a:p>
            <a:r>
              <a:rPr lang="en-US" dirty="0"/>
              <a:t>From the testing of 20 devices, it is suggested that the conductive filament’s switching gap occurs on the anode side in 50nm devices</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24</a:t>
            </a:fld>
            <a:endParaRPr lang="en-US"/>
          </a:p>
        </p:txBody>
      </p:sp>
    </p:spTree>
    <p:extLst>
      <p:ext uri="{BB962C8B-B14F-4D97-AF65-F5344CB8AC3E}">
        <p14:creationId xmlns:p14="http://schemas.microsoft.com/office/powerpoint/2010/main" val="215061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current computer technologies the Von Neuman architecture is commonly used. </a:t>
            </a:r>
          </a:p>
          <a:p>
            <a:r>
              <a:rPr lang="en-US" dirty="0"/>
              <a:t>In the architecture, the separation of the CPU and Memory requires high power when data is processed and increased latency in the system.</a:t>
            </a:r>
          </a:p>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79122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proposed solution to the bottleneck is resistive random-access memory.</a:t>
            </a:r>
          </a:p>
          <a:p>
            <a:r>
              <a:rPr lang="en-US" dirty="0"/>
              <a:t>Common RRAM architectures consists of a TF metal top electrode and bottom electrode, with a TF oxide active layer.</a:t>
            </a:r>
          </a:p>
          <a:p>
            <a:r>
              <a:rPr lang="en-US" dirty="0"/>
              <a:t>When a positive bias is applied to the top electrode, a CF of oxygen vacancies are formed creating a LRS.</a:t>
            </a:r>
          </a:p>
          <a:p>
            <a:r>
              <a:rPr lang="en-US" dirty="0"/>
              <a:t>When a negative bias is applied to the TE, the CF is ruptured creating a HRS.</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250921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7025" y="700088"/>
            <a:ext cx="6203950" cy="3490912"/>
          </a:xfrm>
        </p:spPr>
      </p:sp>
      <p:sp>
        <p:nvSpPr>
          <p:cNvPr id="3" name="備忘稿版面配置區 2"/>
          <p:cNvSpPr>
            <a:spLocks noGrp="1"/>
          </p:cNvSpPr>
          <p:nvPr>
            <p:ph type="body" idx="1"/>
          </p:nvPr>
        </p:nvSpPr>
        <p:spPr/>
        <p:txBody>
          <a:bodyPr/>
          <a:lstStyle/>
          <a:p>
            <a:r>
              <a:rPr lang="en-US" altLang="zh-TW" baseline="0" dirty="0"/>
              <a:t>My research proposes the utilization of helical </a:t>
            </a:r>
            <a:r>
              <a:rPr lang="en-US" altLang="zh-TW" baseline="0" dirty="0" err="1"/>
              <a:t>nanoscructures</a:t>
            </a:r>
            <a:r>
              <a:rPr lang="en-US" altLang="zh-TW" baseline="0" dirty="0"/>
              <a:t> in the oxide layer to</a:t>
            </a:r>
          </a:p>
          <a:p>
            <a:r>
              <a:rPr lang="en-US" altLang="zh-TW" baseline="0" dirty="0"/>
              <a:t>Improve the scalability, density, and device characteristics.</a:t>
            </a:r>
          </a:p>
          <a:p>
            <a:r>
              <a:rPr lang="en-US" altLang="zh-TW" baseline="0" dirty="0"/>
              <a:t>Glancing angle deposition is used for the process</a:t>
            </a:r>
          </a:p>
          <a:p>
            <a:r>
              <a:rPr lang="en-US" altLang="zh-TW" baseline="0" dirty="0"/>
              <a:t>d=diameter p=pitch (Once complete helical turn 50nm) l=length(oxide thickness) r=radius</a:t>
            </a:r>
          </a:p>
        </p:txBody>
      </p:sp>
      <p:sp>
        <p:nvSpPr>
          <p:cNvPr id="5" name="Date Placeholder 4"/>
          <p:cNvSpPr>
            <a:spLocks noGrp="1"/>
          </p:cNvSpPr>
          <p:nvPr>
            <p:ph type="dt" idx="11"/>
          </p:nvPr>
        </p:nvSpPr>
        <p:spPr/>
        <p:txBody>
          <a:bodyPr/>
          <a:lstStyle/>
          <a:p>
            <a:fld id="{256D876B-1B3F-4DD8-8C7D-C1D3DEE086C1}" type="datetime1">
              <a:rPr lang="en-US" smtClean="0"/>
              <a:pPr/>
              <a:t>4/14/2023</a:t>
            </a:fld>
            <a:endParaRPr lang="en-US"/>
          </a:p>
        </p:txBody>
      </p:sp>
    </p:spTree>
    <p:extLst>
      <p:ext uri="{BB962C8B-B14F-4D97-AF65-F5344CB8AC3E}">
        <p14:creationId xmlns:p14="http://schemas.microsoft.com/office/powerpoint/2010/main" val="172335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The devices used in this research uses Indium Tin Oxide (ITO) as a BE and TE with WOx as the active layer.</a:t>
            </a:r>
          </a:p>
          <a:p>
            <a:r>
              <a:rPr lang="en-US" dirty="0"/>
              <a:t>Devices with 50nm, 100nm, and 200nm thickness with diameters of 50um are created to be compared in this work.</a:t>
            </a:r>
          </a:p>
          <a:p>
            <a:endParaRPr lang="en-US" dirty="0"/>
          </a:p>
          <a:p>
            <a:r>
              <a:rPr lang="en-US" dirty="0"/>
              <a:t>To create the helical devices using </a:t>
            </a:r>
            <a:r>
              <a:rPr lang="en-US" dirty="0" err="1"/>
              <a:t>ebeam</a:t>
            </a:r>
            <a:r>
              <a:rPr lang="en-US" dirty="0"/>
              <a:t> PVD an ITO substrate is tilted to 86 degree and rotated at a rate which is proportional to the deposition rate of the WOx. A Layer of 150nm of ITO is then deposited with a </a:t>
            </a:r>
            <a:r>
              <a:rPr lang="en-US" dirty="0" err="1"/>
              <a:t>shadowmask</a:t>
            </a:r>
            <a:r>
              <a:rPr lang="en-US" dirty="0"/>
              <a:t> applied to pattern the edgeless RRAM devices.</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14260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IV curve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Helical and TF devices with CCL of 5mA and helical devices with 500uA are studied in this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Set/Reset data used in results. Electroforming voltage is reduced in helical structures with memory window enlargement.</a:t>
            </a:r>
          </a:p>
          <a:p>
            <a:endParaRPr lang="en-US" dirty="0"/>
          </a:p>
          <a:p>
            <a:r>
              <a:rPr lang="en-US" dirty="0"/>
              <a:t>TF/Helical 5mA Parameters     Forming: 9V 5mA CCL    Large Reset: -6V Set: 2V 5mA CCL Reset: -3V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Helical 500uA Parameters      Forming: 9V 500uA CCL    Large Reset: -10V    2</a:t>
            </a:r>
            <a:r>
              <a:rPr lang="en-US" baseline="30000" dirty="0"/>
              <a:t>nd</a:t>
            </a:r>
            <a:r>
              <a:rPr lang="en-US" dirty="0"/>
              <a:t> Forming: 4V 500uA CCL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Set/Reset: 1.5V 500uA CCL and -1.5V</a:t>
            </a:r>
          </a:p>
          <a:p>
            <a:endParaRPr lang="en-US" dirty="0"/>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241322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Light blue plots= 500uA helical data                           </a:t>
            </a:r>
          </a:p>
          <a:p>
            <a:r>
              <a:rPr lang="en-US" dirty="0"/>
              <a:t>Dark blue plots= 5mA helical data</a:t>
            </a:r>
          </a:p>
          <a:p>
            <a:r>
              <a:rPr lang="en-US" dirty="0"/>
              <a:t>Red plots=          5mA TF data </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50923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Helical HRS is reduced by about 84%</a:t>
            </a:r>
          </a:p>
          <a:p>
            <a:endParaRPr lang="en-US" dirty="0"/>
          </a:p>
          <a:p>
            <a:r>
              <a:rPr lang="en-US" dirty="0"/>
              <a:t>Question: Why are the HRS affected by Oxide Thickness??</a:t>
            </a:r>
          </a:p>
          <a:p>
            <a:r>
              <a:rPr lang="en-US" dirty="0"/>
              <a:t>Answer: The current theory is that as oxide thickness increases, so does the surface area in helical devices increasing the                   defects in the oxide. This is why 50nm is optimal case studied.</a:t>
            </a:r>
          </a:p>
        </p:txBody>
      </p:sp>
      <p:sp>
        <p:nvSpPr>
          <p:cNvPr id="4" name="投影片編號版面配置區 3"/>
          <p:cNvSpPr>
            <a:spLocks noGrp="1"/>
          </p:cNvSpPr>
          <p:nvPr>
            <p:ph type="sldNum" sz="quarter" idx="5"/>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408027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0D6E7E-7938-4478-8A8E-941E054F9ED0}"/>
              </a:ext>
            </a:extLst>
          </p:cNvPr>
          <p:cNvSpPr>
            <a:spLocks noGrp="1"/>
          </p:cNvSpPr>
          <p:nvPr>
            <p:ph type="ftr" sz="quarter" idx="10"/>
          </p:nvPr>
        </p:nvSpPr>
        <p:spPr/>
        <p:txBody>
          <a:bodyPr/>
          <a:lstStyle>
            <a:lvl1pPr>
              <a:defRPr/>
            </a:lvl1pPr>
          </a:lstStyle>
          <a:p>
            <a:r>
              <a:rPr lang="en-US" dirty="0"/>
              <a:t>2023 Arizona Space Grant Student Research Symposium│  April 21-22, 2023</a:t>
            </a:r>
          </a:p>
        </p:txBody>
      </p:sp>
      <p:sp>
        <p:nvSpPr>
          <p:cNvPr id="4" name="Slide Number Placeholder 3">
            <a:extLst>
              <a:ext uri="{FF2B5EF4-FFF2-40B4-BE49-F238E27FC236}">
                <a16:creationId xmlns:a16="http://schemas.microsoft.com/office/drawing/2014/main" id="{046EBC6D-8B7C-477E-AFE0-4AF07A0EE486}"/>
              </a:ext>
            </a:extLst>
          </p:cNvPr>
          <p:cNvSpPr>
            <a:spLocks noGrp="1"/>
          </p:cNvSpPr>
          <p:nvPr>
            <p:ph type="sldNum" sz="quarter" idx="11"/>
          </p:nvPr>
        </p:nvSpPr>
        <p:spPr/>
        <p:txBody>
          <a:bodyPr/>
          <a:lstStyle/>
          <a:p>
            <a:fld id="{C7D9C8F7-B9C9-4A6D-B783-DEA6E6070D58}" type="slidenum">
              <a:rPr lang="en-US" smtClean="0"/>
              <a:pPr/>
              <a:t>‹#›</a:t>
            </a:fld>
            <a:endParaRPr lang="en-US"/>
          </a:p>
        </p:txBody>
      </p:sp>
      <p:sp>
        <p:nvSpPr>
          <p:cNvPr id="6" name="Subtitle 2">
            <a:extLst>
              <a:ext uri="{FF2B5EF4-FFF2-40B4-BE49-F238E27FC236}">
                <a16:creationId xmlns:a16="http://schemas.microsoft.com/office/drawing/2014/main" id="{6760F93A-8465-45F9-A7FA-8BE37DFB6003}"/>
              </a:ext>
            </a:extLst>
          </p:cNvPr>
          <p:cNvSpPr>
            <a:spLocks noGrp="1"/>
          </p:cNvSpPr>
          <p:nvPr>
            <p:ph type="subTitle" idx="1" hasCustomPrompt="1"/>
          </p:nvPr>
        </p:nvSpPr>
        <p:spPr>
          <a:xfrm>
            <a:off x="1524000" y="3574743"/>
            <a:ext cx="9144000" cy="1655762"/>
          </a:xfrm>
        </p:spPr>
        <p:txBody>
          <a:bodyPr anchor="ctr" anchorCtr="0"/>
          <a:lstStyle>
            <a:lvl1pPr marL="0" indent="0" algn="ctr">
              <a:buNone/>
              <a:defRPr sz="2400">
                <a:solidFill>
                  <a:srgbClr val="2578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&amp; Affiliations Here</a:t>
            </a:r>
          </a:p>
        </p:txBody>
      </p:sp>
      <p:sp>
        <p:nvSpPr>
          <p:cNvPr id="5" name="Text Placeholder 4">
            <a:extLst>
              <a:ext uri="{FF2B5EF4-FFF2-40B4-BE49-F238E27FC236}">
                <a16:creationId xmlns:a16="http://schemas.microsoft.com/office/drawing/2014/main" id="{ADE0C020-D48C-448C-BF54-B9AE3E9FDAF6}"/>
              </a:ext>
            </a:extLst>
          </p:cNvPr>
          <p:cNvSpPr>
            <a:spLocks noGrp="1"/>
          </p:cNvSpPr>
          <p:nvPr>
            <p:ph type="body" sz="quarter" idx="12" hasCustomPrompt="1"/>
          </p:nvPr>
        </p:nvSpPr>
        <p:spPr>
          <a:xfrm>
            <a:off x="1524000" y="1610436"/>
            <a:ext cx="9144000" cy="1641455"/>
          </a:xfrm>
        </p:spPr>
        <p:txBody>
          <a:bodyPr anchor="ctr" anchorCtr="0">
            <a:normAutofit/>
          </a:bodyPr>
          <a:lstStyle>
            <a:lvl1pPr marL="0" indent="0" algn="ctr">
              <a:buNone/>
              <a:defRPr sz="4000"/>
            </a:lvl1pPr>
          </a:lstStyle>
          <a:p>
            <a:pPr lvl="0"/>
            <a:r>
              <a:rPr lang="en-US" dirty="0"/>
              <a:t>Presentation Title Here</a:t>
            </a:r>
          </a:p>
        </p:txBody>
      </p:sp>
    </p:spTree>
    <p:extLst>
      <p:ext uri="{BB962C8B-B14F-4D97-AF65-F5344CB8AC3E}">
        <p14:creationId xmlns:p14="http://schemas.microsoft.com/office/powerpoint/2010/main" val="149059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5BE7-EF98-49BB-9569-6EF2F63E242F}"/>
              </a:ext>
            </a:extLst>
          </p:cNvPr>
          <p:cNvSpPr>
            <a:spLocks noGrp="1"/>
          </p:cNvSpPr>
          <p:nvPr>
            <p:ph type="title" hasCustomPrompt="1"/>
          </p:nvPr>
        </p:nvSpPr>
        <p:spPr>
          <a:xfrm>
            <a:off x="457200" y="146910"/>
            <a:ext cx="8214324" cy="886433"/>
          </a:xfrm>
        </p:spPr>
        <p:txBody>
          <a:bodyPr/>
          <a:lstStyle>
            <a:lvl1pPr>
              <a:defRPr>
                <a:latin typeface="Arial" panose="020B0604020202020204" pitchFamily="34" charset="0"/>
                <a:cs typeface="Arial" panose="020B0604020202020204" pitchFamily="34" charset="0"/>
              </a:defRPr>
            </a:lvl1pPr>
          </a:lstStyle>
          <a:p>
            <a:r>
              <a:rPr lang="en-US" dirty="0"/>
              <a:t>Slide Title Here</a:t>
            </a:r>
          </a:p>
        </p:txBody>
      </p:sp>
      <p:sp>
        <p:nvSpPr>
          <p:cNvPr id="3" name="Content Placeholder 2">
            <a:extLst>
              <a:ext uri="{FF2B5EF4-FFF2-40B4-BE49-F238E27FC236}">
                <a16:creationId xmlns:a16="http://schemas.microsoft.com/office/drawing/2014/main" id="{43BEA341-692E-4C32-A199-DDDC7B8AB5EB}"/>
              </a:ext>
            </a:extLst>
          </p:cNvPr>
          <p:cNvSpPr>
            <a:spLocks noGrp="1"/>
          </p:cNvSpPr>
          <p:nvPr>
            <p:ph idx="1" hasCustomPrompt="1"/>
          </p:nvPr>
        </p:nvSpPr>
        <p:spPr/>
        <p:txBody>
          <a:bodyPr/>
          <a:lstStyle>
            <a:lvl1pPr>
              <a:defRPr>
                <a:solidFill>
                  <a:srgbClr val="2F486E"/>
                </a:solidFill>
              </a:defRPr>
            </a:lvl1pPr>
            <a:lvl2pPr>
              <a:defRPr>
                <a:solidFill>
                  <a:srgbClr val="2F486E"/>
                </a:solidFill>
              </a:defRPr>
            </a:lvl2pPr>
            <a:lvl3pPr>
              <a:defRPr>
                <a:solidFill>
                  <a:srgbClr val="2F486E"/>
                </a:solidFill>
              </a:defRPr>
            </a:lvl3pPr>
            <a:lvl4pPr>
              <a:defRPr>
                <a:solidFill>
                  <a:srgbClr val="2F486E"/>
                </a:solidFill>
              </a:defRPr>
            </a:lvl4pPr>
            <a:lvl5pPr>
              <a:defRPr>
                <a:solidFill>
                  <a:srgbClr val="2F486E"/>
                </a:solidFill>
              </a:defRPr>
            </a:lvl5pPr>
          </a:lstStyle>
          <a:p>
            <a:pPr lvl="0"/>
            <a:r>
              <a:rPr lang="en-US" dirty="0"/>
              <a:t>Slide Content Here</a:t>
            </a:r>
          </a:p>
        </p:txBody>
      </p:sp>
      <p:sp>
        <p:nvSpPr>
          <p:cNvPr id="6" name="Slide Number Placeholder 5">
            <a:extLst>
              <a:ext uri="{FF2B5EF4-FFF2-40B4-BE49-F238E27FC236}">
                <a16:creationId xmlns:a16="http://schemas.microsoft.com/office/drawing/2014/main" id="{47368FBA-C55D-4716-BAC7-4CC5ED907326}"/>
              </a:ext>
            </a:extLst>
          </p:cNvPr>
          <p:cNvSpPr>
            <a:spLocks noGrp="1"/>
          </p:cNvSpPr>
          <p:nvPr>
            <p:ph type="sldNum" sz="quarter" idx="12"/>
          </p:nvPr>
        </p:nvSpPr>
        <p:spPr/>
        <p:txBody>
          <a:bodyPr/>
          <a:lstStyle/>
          <a:p>
            <a:fld id="{C7D9C8F7-B9C9-4A6D-B783-DEA6E6070D58}" type="slidenum">
              <a:rPr lang="en-US" smtClean="0"/>
              <a:t>‹#›</a:t>
            </a:fld>
            <a:endParaRPr lang="en-US"/>
          </a:p>
        </p:txBody>
      </p:sp>
      <p:sp>
        <p:nvSpPr>
          <p:cNvPr id="8" name="Footer Placeholder 2">
            <a:extLst>
              <a:ext uri="{FF2B5EF4-FFF2-40B4-BE49-F238E27FC236}">
                <a16:creationId xmlns:a16="http://schemas.microsoft.com/office/drawing/2014/main" id="{0D0D6E7E-7938-4478-8A8E-941E054F9ED0}"/>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Tree>
    <p:extLst>
      <p:ext uri="{BB962C8B-B14F-4D97-AF65-F5344CB8AC3E}">
        <p14:creationId xmlns:p14="http://schemas.microsoft.com/office/powerpoint/2010/main" val="336057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投影片編號版面配置區 3">
            <a:extLst>
              <a:ext uri="{FF2B5EF4-FFF2-40B4-BE49-F238E27FC236}">
                <a16:creationId xmlns:a16="http://schemas.microsoft.com/office/drawing/2014/main" id="{DBE32215-F151-4A73-92C9-9F9C669A278A}"/>
              </a:ext>
            </a:extLst>
          </p:cNvPr>
          <p:cNvSpPr>
            <a:spLocks noGrp="1"/>
          </p:cNvSpPr>
          <p:nvPr>
            <p:ph type="sldNum" sz="quarter" idx="12"/>
          </p:nvPr>
        </p:nvSpPr>
        <p:spPr>
          <a:xfrm>
            <a:off x="8737600" y="6356351"/>
            <a:ext cx="2844800" cy="365125"/>
          </a:xfrm>
          <a:prstGeom prst="rect">
            <a:avLst/>
          </a:prstGeom>
        </p:spPr>
        <p:txBody>
          <a:bodyPr/>
          <a:lstStyle>
            <a:lvl1pPr algn="r">
              <a:defRPr sz="1600" b="1"/>
            </a:lvl1pPr>
          </a:lstStyle>
          <a:p>
            <a:fld id="{7823D42C-69E0-42D2-858F-96473CCE793D}" type="slidenum">
              <a:rPr lang="en-US" smtClean="0"/>
              <a:pPr/>
              <a:t>‹#›</a:t>
            </a:fld>
            <a:endParaRPr lang="en-US" dirty="0"/>
          </a:p>
        </p:txBody>
      </p:sp>
    </p:spTree>
    <p:extLst>
      <p:ext uri="{BB962C8B-B14F-4D97-AF65-F5344CB8AC3E}">
        <p14:creationId xmlns:p14="http://schemas.microsoft.com/office/powerpoint/2010/main" val="1117870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22CB16C-F38A-4F99-A3D5-A8E2AEA2F638}"/>
              </a:ext>
            </a:extLst>
          </p:cNvPr>
          <p:cNvSpPr/>
          <p:nvPr userDrawn="1"/>
        </p:nvSpPr>
        <p:spPr>
          <a:xfrm>
            <a:off x="0" y="6040875"/>
            <a:ext cx="12192000" cy="817125"/>
          </a:xfrm>
          <a:custGeom>
            <a:avLst/>
            <a:gdLst>
              <a:gd name="connsiteX0" fmla="*/ 0 w 12192000"/>
              <a:gd name="connsiteY0" fmla="*/ 0 h 817124"/>
              <a:gd name="connsiteX1" fmla="*/ 1643974 w 12192000"/>
              <a:gd name="connsiteY1" fmla="*/ 0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0" fmla="*/ 0 w 12192000"/>
              <a:gd name="connsiteY0" fmla="*/ 0 h 817124"/>
              <a:gd name="connsiteX1" fmla="*/ 1546698 w 12192000"/>
              <a:gd name="connsiteY1" fmla="*/ 0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59149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59149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1 h 817125"/>
              <a:gd name="connsiteX1" fmla="*/ 1313234 w 12192000"/>
              <a:gd name="connsiteY1" fmla="*/ 0 h 817125"/>
              <a:gd name="connsiteX2" fmla="*/ 1673157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235413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235413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0 h 817124"/>
              <a:gd name="connsiteX1" fmla="*/ 1245141 w 12192000"/>
              <a:gd name="connsiteY1" fmla="*/ 19454 h 817124"/>
              <a:gd name="connsiteX2" fmla="*/ 1760706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82741 h 899865"/>
              <a:gd name="connsiteX1" fmla="*/ 1157592 w 12192000"/>
              <a:gd name="connsiteY1" fmla="*/ 82740 h 899865"/>
              <a:gd name="connsiteX2" fmla="*/ 1760706 w 12192000"/>
              <a:gd name="connsiteY2" fmla="*/ 569121 h 899865"/>
              <a:gd name="connsiteX3" fmla="*/ 12192000 w 12192000"/>
              <a:gd name="connsiteY3" fmla="*/ 569121 h 899865"/>
              <a:gd name="connsiteX4" fmla="*/ 12192000 w 12192000"/>
              <a:gd name="connsiteY4" fmla="*/ 899865 h 899865"/>
              <a:gd name="connsiteX5" fmla="*/ 0 w 12192000"/>
              <a:gd name="connsiteY5" fmla="*/ 899865 h 899865"/>
              <a:gd name="connsiteX6" fmla="*/ 0 w 12192000"/>
              <a:gd name="connsiteY6" fmla="*/ 82741 h 899865"/>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17125">
                <a:moveTo>
                  <a:pt x="0" y="1"/>
                </a:moveTo>
                <a:lnTo>
                  <a:pt x="1157592" y="0"/>
                </a:lnTo>
                <a:cubicBezTo>
                  <a:pt x="1460918" y="2065"/>
                  <a:pt x="1556093" y="484406"/>
                  <a:pt x="1760706" y="486381"/>
                </a:cubicBezTo>
                <a:lnTo>
                  <a:pt x="12192000" y="486381"/>
                </a:lnTo>
                <a:lnTo>
                  <a:pt x="12192000" y="817125"/>
                </a:lnTo>
                <a:lnTo>
                  <a:pt x="0" y="817125"/>
                </a:lnTo>
                <a:lnTo>
                  <a:pt x="0" y="1"/>
                </a:lnTo>
                <a:close/>
              </a:path>
            </a:pathLst>
          </a:custGeom>
          <a:gradFill flip="none" rotWithShape="1">
            <a:gsLst>
              <a:gs pos="65000">
                <a:srgbClr val="33385C"/>
              </a:gs>
              <a:gs pos="0">
                <a:srgbClr val="257AA5"/>
              </a:gs>
              <a:gs pos="100000">
                <a:srgbClr val="352C4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28EF638-DDD1-44E3-BCB4-58E7A177173E}"/>
              </a:ext>
            </a:extLst>
          </p:cNvPr>
          <p:cNvSpPr/>
          <p:nvPr userDrawn="1"/>
        </p:nvSpPr>
        <p:spPr>
          <a:xfrm>
            <a:off x="-3464" y="6254932"/>
            <a:ext cx="1760706" cy="609599"/>
          </a:xfrm>
          <a:custGeom>
            <a:avLst/>
            <a:gdLst>
              <a:gd name="connsiteX0" fmla="*/ 0 w 12192000"/>
              <a:gd name="connsiteY0" fmla="*/ 0 h 817124"/>
              <a:gd name="connsiteX1" fmla="*/ 1643974 w 12192000"/>
              <a:gd name="connsiteY1" fmla="*/ 0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0" fmla="*/ 0 w 12192000"/>
              <a:gd name="connsiteY0" fmla="*/ 0 h 817124"/>
              <a:gd name="connsiteX1" fmla="*/ 1546698 w 12192000"/>
              <a:gd name="connsiteY1" fmla="*/ 0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43974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68877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59149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0 h 817124"/>
              <a:gd name="connsiteX1" fmla="*/ 1459149 w 12192000"/>
              <a:gd name="connsiteY1" fmla="*/ 9727 h 817124"/>
              <a:gd name="connsiteX2" fmla="*/ 1673157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9728 h 826852"/>
              <a:gd name="connsiteX1" fmla="*/ 1322962 w 12192000"/>
              <a:gd name="connsiteY1" fmla="*/ 0 h 826852"/>
              <a:gd name="connsiteX2" fmla="*/ 1673157 w 12192000"/>
              <a:gd name="connsiteY2" fmla="*/ 496108 h 826852"/>
              <a:gd name="connsiteX3" fmla="*/ 12192000 w 12192000"/>
              <a:gd name="connsiteY3" fmla="*/ 496108 h 826852"/>
              <a:gd name="connsiteX4" fmla="*/ 12192000 w 12192000"/>
              <a:gd name="connsiteY4" fmla="*/ 826852 h 826852"/>
              <a:gd name="connsiteX5" fmla="*/ 0 w 12192000"/>
              <a:gd name="connsiteY5" fmla="*/ 826852 h 826852"/>
              <a:gd name="connsiteX6" fmla="*/ 0 w 12192000"/>
              <a:gd name="connsiteY6" fmla="*/ 9728 h 826852"/>
              <a:gd name="connsiteX0" fmla="*/ 0 w 12192000"/>
              <a:gd name="connsiteY0" fmla="*/ 1 h 817125"/>
              <a:gd name="connsiteX1" fmla="*/ 1313234 w 12192000"/>
              <a:gd name="connsiteY1" fmla="*/ 0 h 817125"/>
              <a:gd name="connsiteX2" fmla="*/ 1673157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313234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235413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235413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0 h 817124"/>
              <a:gd name="connsiteX1" fmla="*/ 1245141 w 12192000"/>
              <a:gd name="connsiteY1" fmla="*/ 19454 h 817124"/>
              <a:gd name="connsiteX2" fmla="*/ 1760706 w 12192000"/>
              <a:gd name="connsiteY2" fmla="*/ 486380 h 817124"/>
              <a:gd name="connsiteX3" fmla="*/ 12192000 w 12192000"/>
              <a:gd name="connsiteY3" fmla="*/ 486380 h 817124"/>
              <a:gd name="connsiteX4" fmla="*/ 12192000 w 12192000"/>
              <a:gd name="connsiteY4" fmla="*/ 817124 h 817124"/>
              <a:gd name="connsiteX5" fmla="*/ 0 w 12192000"/>
              <a:gd name="connsiteY5" fmla="*/ 817124 h 817124"/>
              <a:gd name="connsiteX6" fmla="*/ 0 w 12192000"/>
              <a:gd name="connsiteY6" fmla="*/ 0 h 817124"/>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82741 h 899865"/>
              <a:gd name="connsiteX1" fmla="*/ 1157592 w 12192000"/>
              <a:gd name="connsiteY1" fmla="*/ 82740 h 899865"/>
              <a:gd name="connsiteX2" fmla="*/ 1760706 w 12192000"/>
              <a:gd name="connsiteY2" fmla="*/ 569121 h 899865"/>
              <a:gd name="connsiteX3" fmla="*/ 12192000 w 12192000"/>
              <a:gd name="connsiteY3" fmla="*/ 569121 h 899865"/>
              <a:gd name="connsiteX4" fmla="*/ 12192000 w 12192000"/>
              <a:gd name="connsiteY4" fmla="*/ 899865 h 899865"/>
              <a:gd name="connsiteX5" fmla="*/ 0 w 12192000"/>
              <a:gd name="connsiteY5" fmla="*/ 899865 h 899865"/>
              <a:gd name="connsiteX6" fmla="*/ 0 w 12192000"/>
              <a:gd name="connsiteY6" fmla="*/ 82741 h 899865"/>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60990 h 878114"/>
              <a:gd name="connsiteX1" fmla="*/ 1157592 w 12192000"/>
              <a:gd name="connsiteY1" fmla="*/ 60989 h 878114"/>
              <a:gd name="connsiteX2" fmla="*/ 1760706 w 12192000"/>
              <a:gd name="connsiteY2" fmla="*/ 547370 h 878114"/>
              <a:gd name="connsiteX3" fmla="*/ 12192000 w 12192000"/>
              <a:gd name="connsiteY3" fmla="*/ 547370 h 878114"/>
              <a:gd name="connsiteX4" fmla="*/ 12192000 w 12192000"/>
              <a:gd name="connsiteY4" fmla="*/ 878114 h 878114"/>
              <a:gd name="connsiteX5" fmla="*/ 0 w 12192000"/>
              <a:gd name="connsiteY5" fmla="*/ 878114 h 878114"/>
              <a:gd name="connsiteX6" fmla="*/ 0 w 12192000"/>
              <a:gd name="connsiteY6" fmla="*/ 60990 h 878114"/>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486381 h 817125"/>
              <a:gd name="connsiteX4" fmla="*/ 12192000 w 12192000"/>
              <a:gd name="connsiteY4" fmla="*/ 817125 h 817125"/>
              <a:gd name="connsiteX5" fmla="*/ 0 w 12192000"/>
              <a:gd name="connsiteY5" fmla="*/ 817125 h 817125"/>
              <a:gd name="connsiteX6" fmla="*/ 0 w 12192000"/>
              <a:gd name="connsiteY6" fmla="*/ 1 h 817125"/>
              <a:gd name="connsiteX0" fmla="*/ 0 w 12192000"/>
              <a:gd name="connsiteY0" fmla="*/ 1 h 817125"/>
              <a:gd name="connsiteX1" fmla="*/ 1157592 w 12192000"/>
              <a:gd name="connsiteY1" fmla="*/ 0 h 817125"/>
              <a:gd name="connsiteX2" fmla="*/ 1760706 w 12192000"/>
              <a:gd name="connsiteY2" fmla="*/ 486381 h 817125"/>
              <a:gd name="connsiteX3" fmla="*/ 12192000 w 12192000"/>
              <a:gd name="connsiteY3" fmla="*/ 817125 h 817125"/>
              <a:gd name="connsiteX4" fmla="*/ 0 w 12192000"/>
              <a:gd name="connsiteY4" fmla="*/ 817125 h 817125"/>
              <a:gd name="connsiteX5" fmla="*/ 0 w 12192000"/>
              <a:gd name="connsiteY5" fmla="*/ 1 h 817125"/>
              <a:gd name="connsiteX0" fmla="*/ 0 w 1760706"/>
              <a:gd name="connsiteY0" fmla="*/ 1 h 817125"/>
              <a:gd name="connsiteX1" fmla="*/ 1157592 w 1760706"/>
              <a:gd name="connsiteY1" fmla="*/ 0 h 817125"/>
              <a:gd name="connsiteX2" fmla="*/ 1760706 w 1760706"/>
              <a:gd name="connsiteY2" fmla="*/ 486381 h 817125"/>
              <a:gd name="connsiteX3" fmla="*/ 0 w 1760706"/>
              <a:gd name="connsiteY3" fmla="*/ 817125 h 817125"/>
              <a:gd name="connsiteX4" fmla="*/ 0 w 1760706"/>
              <a:gd name="connsiteY4" fmla="*/ 1 h 817125"/>
              <a:gd name="connsiteX0" fmla="*/ 0 w 1760706"/>
              <a:gd name="connsiteY0" fmla="*/ 1 h 512325"/>
              <a:gd name="connsiteX1" fmla="*/ 1157592 w 1760706"/>
              <a:gd name="connsiteY1" fmla="*/ 0 h 512325"/>
              <a:gd name="connsiteX2" fmla="*/ 1760706 w 1760706"/>
              <a:gd name="connsiteY2" fmla="*/ 486381 h 512325"/>
              <a:gd name="connsiteX3" fmla="*/ 0 w 1760706"/>
              <a:gd name="connsiteY3" fmla="*/ 512325 h 512325"/>
              <a:gd name="connsiteX4" fmla="*/ 0 w 1760706"/>
              <a:gd name="connsiteY4" fmla="*/ 1 h 512325"/>
              <a:gd name="connsiteX0" fmla="*/ 0 w 1760706"/>
              <a:gd name="connsiteY0" fmla="*/ 1 h 495007"/>
              <a:gd name="connsiteX1" fmla="*/ 1157592 w 1760706"/>
              <a:gd name="connsiteY1" fmla="*/ 0 h 495007"/>
              <a:gd name="connsiteX2" fmla="*/ 1760706 w 1760706"/>
              <a:gd name="connsiteY2" fmla="*/ 486381 h 495007"/>
              <a:gd name="connsiteX3" fmla="*/ 10391 w 1760706"/>
              <a:gd name="connsiteY3" fmla="*/ 495007 h 495007"/>
              <a:gd name="connsiteX4" fmla="*/ 0 w 1760706"/>
              <a:gd name="connsiteY4" fmla="*/ 1 h 495007"/>
              <a:gd name="connsiteX0" fmla="*/ 0 w 1760706"/>
              <a:gd name="connsiteY0" fmla="*/ 1 h 486381"/>
              <a:gd name="connsiteX1" fmla="*/ 1157592 w 1760706"/>
              <a:gd name="connsiteY1" fmla="*/ 0 h 486381"/>
              <a:gd name="connsiteX2" fmla="*/ 1760706 w 1760706"/>
              <a:gd name="connsiteY2" fmla="*/ 486381 h 486381"/>
              <a:gd name="connsiteX3" fmla="*/ 10391 w 1760706"/>
              <a:gd name="connsiteY3" fmla="*/ 484616 h 486381"/>
              <a:gd name="connsiteX4" fmla="*/ 0 w 1760706"/>
              <a:gd name="connsiteY4" fmla="*/ 1 h 486381"/>
              <a:gd name="connsiteX0" fmla="*/ 0 w 1760706"/>
              <a:gd name="connsiteY0" fmla="*/ 1 h 491543"/>
              <a:gd name="connsiteX1" fmla="*/ 1157592 w 1760706"/>
              <a:gd name="connsiteY1" fmla="*/ 0 h 491543"/>
              <a:gd name="connsiteX2" fmla="*/ 1760706 w 1760706"/>
              <a:gd name="connsiteY2" fmla="*/ 486381 h 491543"/>
              <a:gd name="connsiteX3" fmla="*/ 3464 w 1760706"/>
              <a:gd name="connsiteY3" fmla="*/ 491543 h 491543"/>
              <a:gd name="connsiteX4" fmla="*/ 0 w 1760706"/>
              <a:gd name="connsiteY4" fmla="*/ 1 h 49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706" h="491543">
                <a:moveTo>
                  <a:pt x="0" y="1"/>
                </a:moveTo>
                <a:lnTo>
                  <a:pt x="1157592" y="0"/>
                </a:lnTo>
                <a:cubicBezTo>
                  <a:pt x="1460918" y="2065"/>
                  <a:pt x="1556093" y="484406"/>
                  <a:pt x="1760706" y="486381"/>
                </a:cubicBezTo>
                <a:lnTo>
                  <a:pt x="3464" y="491543"/>
                </a:lnTo>
                <a:cubicBezTo>
                  <a:pt x="2309" y="327696"/>
                  <a:pt x="1155" y="163848"/>
                  <a:pt x="0"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BF5689B-5B5D-43C0-AEC9-58418D0E3420}"/>
              </a:ext>
            </a:extLst>
          </p:cNvPr>
          <p:cNvSpPr>
            <a:spLocks noGrp="1"/>
          </p:cNvSpPr>
          <p:nvPr userDrawn="1">
            <p:ph type="body" idx="1"/>
          </p:nvPr>
        </p:nvSpPr>
        <p:spPr>
          <a:xfrm>
            <a:off x="457200" y="1196811"/>
            <a:ext cx="11273246" cy="4695911"/>
          </a:xfrm>
          <a:prstGeom prst="rect">
            <a:avLst/>
          </a:prstGeom>
        </p:spPr>
        <p:txBody>
          <a:bodyPr vert="horz" lIns="91440" tIns="45720" rIns="91440" bIns="45720" rtlCol="0">
            <a:normAutofit/>
          </a:bodyPr>
          <a:lstStyle/>
          <a:p>
            <a:pPr lvl="0"/>
            <a:r>
              <a:rPr lang="en-US" dirty="0"/>
              <a:t>Slide Content Here</a:t>
            </a:r>
          </a:p>
        </p:txBody>
      </p:sp>
      <p:sp>
        <p:nvSpPr>
          <p:cNvPr id="5" name="Footer Placeholder 4">
            <a:extLst>
              <a:ext uri="{FF2B5EF4-FFF2-40B4-BE49-F238E27FC236}">
                <a16:creationId xmlns:a16="http://schemas.microsoft.com/office/drawing/2014/main" id="{7164F8D9-01BE-4219-9B08-AA93267338ED}"/>
              </a:ext>
            </a:extLst>
          </p:cNvPr>
          <p:cNvSpPr>
            <a:spLocks noGrp="1"/>
          </p:cNvSpPr>
          <p:nvPr userDrawn="1">
            <p:ph type="ftr" sz="quarter" idx="3"/>
          </p:nvPr>
        </p:nvSpPr>
        <p:spPr>
          <a:xfrm>
            <a:off x="1959427" y="6519635"/>
            <a:ext cx="8934996"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2023 Arizona Space Grant Student Research Symposium│  April 21-22, 2023</a:t>
            </a:r>
          </a:p>
        </p:txBody>
      </p:sp>
      <p:sp>
        <p:nvSpPr>
          <p:cNvPr id="6" name="Slide Number Placeholder 5">
            <a:extLst>
              <a:ext uri="{FF2B5EF4-FFF2-40B4-BE49-F238E27FC236}">
                <a16:creationId xmlns:a16="http://schemas.microsoft.com/office/drawing/2014/main" id="{EF11EC18-8DFB-42B4-A878-68559E320F4E}"/>
              </a:ext>
            </a:extLst>
          </p:cNvPr>
          <p:cNvSpPr>
            <a:spLocks noGrp="1"/>
          </p:cNvSpPr>
          <p:nvPr userDrawn="1">
            <p:ph type="sldNum" sz="quarter" idx="4"/>
          </p:nvPr>
        </p:nvSpPr>
        <p:spPr>
          <a:xfrm>
            <a:off x="11469189" y="6499406"/>
            <a:ext cx="636914" cy="365125"/>
          </a:xfrm>
          <a:prstGeom prst="rect">
            <a:avLst/>
          </a:prstGeom>
        </p:spPr>
        <p:txBody>
          <a:bodyPr vert="horz" lIns="91440" tIns="45720" rIns="91440" bIns="45720" rtlCol="0" anchor="ctr"/>
          <a:lstStyle>
            <a:lvl1pPr algn="r">
              <a:defRPr sz="1200">
                <a:solidFill>
                  <a:schemeClr val="bg1"/>
                </a:solidFill>
                <a:latin typeface="+mn-lt"/>
              </a:defRPr>
            </a:lvl1pPr>
          </a:lstStyle>
          <a:p>
            <a:fld id="{C7D9C8F7-B9C9-4A6D-B783-DEA6E6070D58}" type="slidenum">
              <a:rPr lang="en-US" smtClean="0"/>
              <a:pPr/>
              <a:t>‹#›</a:t>
            </a:fld>
            <a:endParaRPr lang="en-US"/>
          </a:p>
        </p:txBody>
      </p:sp>
      <p:sp>
        <p:nvSpPr>
          <p:cNvPr id="2" name="Title Placeholder 1">
            <a:extLst>
              <a:ext uri="{FF2B5EF4-FFF2-40B4-BE49-F238E27FC236}">
                <a16:creationId xmlns:a16="http://schemas.microsoft.com/office/drawing/2014/main" id="{F8809085-9F74-409E-B667-8D1E1AE13955}"/>
              </a:ext>
            </a:extLst>
          </p:cNvPr>
          <p:cNvSpPr>
            <a:spLocks noGrp="1"/>
          </p:cNvSpPr>
          <p:nvPr userDrawn="1">
            <p:ph type="title"/>
          </p:nvPr>
        </p:nvSpPr>
        <p:spPr>
          <a:xfrm>
            <a:off x="276533" y="0"/>
            <a:ext cx="8214324" cy="886433"/>
          </a:xfrm>
          <a:prstGeom prst="rect">
            <a:avLst/>
          </a:prstGeom>
        </p:spPr>
        <p:txBody>
          <a:bodyPr vert="horz" lIns="91440" tIns="45720" rIns="91440" bIns="45720" rtlCol="0" anchor="ctr">
            <a:normAutofit/>
          </a:bodyPr>
          <a:lstStyle/>
          <a:p>
            <a:r>
              <a:rPr lang="en-US" dirty="0"/>
              <a:t>Slide Title Here </a:t>
            </a:r>
          </a:p>
        </p:txBody>
      </p:sp>
      <p:sp>
        <p:nvSpPr>
          <p:cNvPr id="12" name="Picture Placeholder 6">
            <a:extLst>
              <a:ext uri="{FF2B5EF4-FFF2-40B4-BE49-F238E27FC236}">
                <a16:creationId xmlns:a16="http://schemas.microsoft.com/office/drawing/2014/main" id="{60B7355B-F270-FE4F-B1D5-6D322EFD436D}"/>
              </a:ext>
            </a:extLst>
          </p:cNvPr>
          <p:cNvSpPr txBox="1">
            <a:spLocks/>
          </p:cNvSpPr>
          <p:nvPr userDrawn="1"/>
        </p:nvSpPr>
        <p:spPr>
          <a:xfrm>
            <a:off x="90834" y="6279687"/>
            <a:ext cx="1186903" cy="57831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descr="A picture containing text, sign, outdoor&#10;&#10;Description automatically generated">
            <a:extLst>
              <a:ext uri="{FF2B5EF4-FFF2-40B4-BE49-F238E27FC236}">
                <a16:creationId xmlns:a16="http://schemas.microsoft.com/office/drawing/2014/main" id="{B27F3CFA-4DDF-44FC-A49B-7E8DC542841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169" y="6286981"/>
            <a:ext cx="768310" cy="545500"/>
          </a:xfrm>
          <a:prstGeom prst="rect">
            <a:avLst/>
          </a:prstGeom>
        </p:spPr>
      </p:pic>
    </p:spTree>
    <p:extLst>
      <p:ext uri="{BB962C8B-B14F-4D97-AF65-F5344CB8AC3E}">
        <p14:creationId xmlns:p14="http://schemas.microsoft.com/office/powerpoint/2010/main" val="1400477525"/>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3" r:id="rId3"/>
  </p:sldLayoutIdLst>
  <p:hf hdr="0" dt="0"/>
  <p:txStyles>
    <p:titleStyle>
      <a:lvl1pPr algn="l" defTabSz="914400" rtl="0" eaLnBrk="1" latinLnBrk="0" hangingPunct="1">
        <a:lnSpc>
          <a:spcPct val="90000"/>
        </a:lnSpc>
        <a:spcBef>
          <a:spcPct val="0"/>
        </a:spcBef>
        <a:buNone/>
        <a:defRPr sz="32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if"/></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tif"/><Relationship Id="rId4" Type="http://schemas.openxmlformats.org/officeDocument/2006/relationships/image" Target="../media/image17.tif"/></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28.jpeg"/><Relationship Id="rId10" Type="http://schemas.openxmlformats.org/officeDocument/2006/relationships/image" Target="../media/image2.png"/><Relationship Id="rId4" Type="http://schemas.openxmlformats.org/officeDocument/2006/relationships/image" Target="../media/image31.jp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37.tif"/><Relationship Id="rId1" Type="http://schemas.openxmlformats.org/officeDocument/2006/relationships/slideLayout" Target="../slideLayouts/slideLayout2.xml"/><Relationship Id="rId4" Type="http://schemas.openxmlformats.org/officeDocument/2006/relationships/image" Target="../media/image39.tif"/></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tif"/><Relationship Id="rId4" Type="http://schemas.openxmlformats.org/officeDocument/2006/relationships/image" Target="../media/image47.tif"/></Relationships>
</file>

<file path=ppt/slides/_rels/slide24.xml.rels><?xml version="1.0" encoding="UTF-8" standalone="yes"?>
<Relationships xmlns="http://schemas.openxmlformats.org/package/2006/relationships"><Relationship Id="rId3" Type="http://schemas.openxmlformats.org/officeDocument/2006/relationships/image" Target="../media/image47.t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8.t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1E6D8E-BCD5-3D44-A26E-155F19E834E2}"/>
              </a:ext>
            </a:extLst>
          </p:cNvPr>
          <p:cNvSpPr>
            <a:spLocks noGrp="1"/>
          </p:cNvSpPr>
          <p:nvPr>
            <p:ph type="sldNum" sz="quarter" idx="11"/>
          </p:nvPr>
        </p:nvSpPr>
        <p:spPr/>
        <p:txBody>
          <a:bodyPr/>
          <a:lstStyle/>
          <a:p>
            <a:fld id="{C7D9C8F7-B9C9-4A6D-B783-DEA6E6070D58}" type="slidenum">
              <a:rPr lang="en-US" smtClean="0"/>
              <a:t>1</a:t>
            </a:fld>
            <a:endParaRPr lang="en-US"/>
          </a:p>
        </p:txBody>
      </p:sp>
      <p:sp>
        <p:nvSpPr>
          <p:cNvPr id="7" name="Subtitle 6">
            <a:extLst>
              <a:ext uri="{FF2B5EF4-FFF2-40B4-BE49-F238E27FC236}">
                <a16:creationId xmlns:a16="http://schemas.microsoft.com/office/drawing/2014/main" id="{E17944F5-5428-5842-B1D8-BB98CE647F70}"/>
              </a:ext>
            </a:extLst>
          </p:cNvPr>
          <p:cNvSpPr>
            <a:spLocks noGrp="1"/>
          </p:cNvSpPr>
          <p:nvPr>
            <p:ph type="subTitle" idx="1"/>
          </p:nvPr>
        </p:nvSpPr>
        <p:spPr>
          <a:xfrm>
            <a:off x="475487" y="4037653"/>
            <a:ext cx="11469188" cy="1655762"/>
          </a:xfrm>
        </p:spPr>
        <p:txBody>
          <a:bodyPr>
            <a:normAutofit/>
          </a:bodyPr>
          <a:lstStyle/>
          <a:p>
            <a:r>
              <a:rPr lang="en-US" sz="2900" b="1" u="sng" dirty="0">
                <a:solidFill>
                  <a:schemeClr val="tx1"/>
                </a:solidFill>
                <a:latin typeface="Arial" panose="020B0604020202020204" pitchFamily="34" charset="0"/>
                <a:cs typeface="Arial" panose="020B0604020202020204" pitchFamily="34" charset="0"/>
              </a:rPr>
              <a:t>John F. Hardy II</a:t>
            </a:r>
            <a:r>
              <a:rPr lang="en-US" sz="2900" b="1" dirty="0">
                <a:solidFill>
                  <a:schemeClr val="tx1"/>
                </a:solidFill>
                <a:latin typeface="Arial" panose="020B0604020202020204" pitchFamily="34" charset="0"/>
                <a:cs typeface="Arial" panose="020B0604020202020204" pitchFamily="34" charset="0"/>
              </a:rPr>
              <a:t>*, Dr. Ying-Chen Chen</a:t>
            </a:r>
          </a:p>
          <a:p>
            <a:r>
              <a:rPr lang="en-US" dirty="0">
                <a:solidFill>
                  <a:schemeClr val="tx1"/>
                </a:solidFill>
                <a:latin typeface="Arial" panose="020B0604020202020204" pitchFamily="34" charset="0"/>
                <a:cs typeface="Arial" panose="020B0604020202020204" pitchFamily="34" charset="0"/>
              </a:rPr>
              <a:t>BS Student, Department of Electrical Engineering, </a:t>
            </a:r>
          </a:p>
          <a:p>
            <a:r>
              <a:rPr lang="en-US" dirty="0">
                <a:solidFill>
                  <a:schemeClr val="tx1"/>
                </a:solidFill>
                <a:latin typeface="Arial" panose="020B0604020202020204" pitchFamily="34" charset="0"/>
                <a:cs typeface="Arial" panose="020B0604020202020204" pitchFamily="34" charset="0"/>
              </a:rPr>
              <a:t>Northern Arizona University (NAU), Flagstaff, AZ, USA</a:t>
            </a:r>
          </a:p>
          <a:p>
            <a:endParaRPr lang="en-US" dirty="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CBCB2387-EEE9-D047-BB79-108168444438}"/>
              </a:ext>
            </a:extLst>
          </p:cNvPr>
          <p:cNvSpPr>
            <a:spLocks noGrp="1"/>
          </p:cNvSpPr>
          <p:nvPr>
            <p:ph type="body" sz="quarter" idx="12"/>
          </p:nvPr>
        </p:nvSpPr>
        <p:spPr>
          <a:xfrm>
            <a:off x="950975" y="1610436"/>
            <a:ext cx="10518213" cy="1641455"/>
          </a:xfrm>
        </p:spPr>
        <p:txBody>
          <a:bodyPr>
            <a:normAutofit lnSpcReduction="10000"/>
          </a:bodyPr>
          <a:lstStyle/>
          <a:p>
            <a:r>
              <a:rPr lang="en-US" dirty="0">
                <a:solidFill>
                  <a:schemeClr val="tx1"/>
                </a:solidFill>
                <a:latin typeface="Arial" panose="020B0604020202020204" pitchFamily="34" charset="0"/>
                <a:cs typeface="Arial" panose="020B0604020202020204" pitchFamily="34" charset="0"/>
              </a:rPr>
              <a:t>Helical-Shaped Tungsten Oxide as Active Layer for Resistive Random-Access Memory Applications</a:t>
            </a:r>
          </a:p>
        </p:txBody>
      </p:sp>
      <p:sp>
        <p:nvSpPr>
          <p:cNvPr id="6" name="Footer Placeholder 2">
            <a:extLst>
              <a:ext uri="{FF2B5EF4-FFF2-40B4-BE49-F238E27FC236}">
                <a16:creationId xmlns:a16="http://schemas.microsoft.com/office/drawing/2014/main" id="{A1A3CFD3-4A1A-529E-84E8-CF5184BF129F}"/>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Tree>
    <p:extLst>
      <p:ext uri="{BB962C8B-B14F-4D97-AF65-F5344CB8AC3E}">
        <p14:creationId xmlns:p14="http://schemas.microsoft.com/office/powerpoint/2010/main" val="3896567678"/>
      </p:ext>
    </p:extLst>
  </p:cSld>
  <p:clrMapOvr>
    <a:masterClrMapping/>
  </p:clrMapOvr>
  <mc:AlternateContent xmlns:mc="http://schemas.openxmlformats.org/markup-compatibility/2006" xmlns:p14="http://schemas.microsoft.com/office/powerpoint/2010/main">
    <mc:Choice Requires="p14">
      <p:transition spd="slow" p14:dur="2000" advTm="12104"/>
    </mc:Choice>
    <mc:Fallback xmlns="">
      <p:transition spd="slow" advTm="121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Memory Window</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10</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12" name="Content Placeholder 1">
            <a:extLst>
              <a:ext uri="{FF2B5EF4-FFF2-40B4-BE49-F238E27FC236}">
                <a16:creationId xmlns:a16="http://schemas.microsoft.com/office/drawing/2014/main" id="{123E1BE0-7C9C-0D89-7EDE-EEC6142E9434}"/>
              </a:ext>
            </a:extLst>
          </p:cNvPr>
          <p:cNvSpPr txBox="1">
            <a:spLocks/>
          </p:cNvSpPr>
          <p:nvPr/>
        </p:nvSpPr>
        <p:spPr>
          <a:xfrm>
            <a:off x="457200" y="4857514"/>
            <a:ext cx="10515600" cy="1429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chemeClr val="tx1"/>
                </a:solidFill>
                <a:latin typeface="Arial" panose="020B0604020202020204" pitchFamily="34" charset="0"/>
                <a:cs typeface="Arial" panose="020B0604020202020204" pitchFamily="34" charset="0"/>
              </a:rPr>
              <a:t>The memory window increased ~1 order with a CCL of 500 µA as compared to 5 mA .</a:t>
            </a:r>
          </a:p>
          <a:p>
            <a:pPr algn="just"/>
            <a:r>
              <a:rPr lang="en-US" sz="2400" dirty="0">
                <a:solidFill>
                  <a:schemeClr val="tx1"/>
                </a:solidFill>
                <a:latin typeface="Arial" panose="020B0604020202020204" pitchFamily="34" charset="0"/>
                <a:cs typeface="Arial" panose="020B0604020202020204" pitchFamily="34" charset="0"/>
              </a:rPr>
              <a:t>The memory window increases as device is scaled.</a:t>
            </a:r>
          </a:p>
          <a:p>
            <a:pPr marL="0" indent="0" algn="just">
              <a:buNone/>
            </a:pPr>
            <a:r>
              <a:rPr lang="en-US" dirty="0">
                <a:solidFill>
                  <a:schemeClr val="tx1"/>
                </a:solidFill>
                <a:latin typeface="Arial" panose="020B0604020202020204" pitchFamily="34" charset="0"/>
                <a:cs typeface="Arial" panose="020B0604020202020204" pitchFamily="34" charset="0"/>
              </a:rPr>
              <a:t>  </a:t>
            </a:r>
          </a:p>
        </p:txBody>
      </p:sp>
      <p:pic>
        <p:nvPicPr>
          <p:cNvPr id="17" name="Picture 16">
            <a:extLst>
              <a:ext uri="{FF2B5EF4-FFF2-40B4-BE49-F238E27FC236}">
                <a16:creationId xmlns:a16="http://schemas.microsoft.com/office/drawing/2014/main" id="{BB310D57-CACA-AC24-9AD6-34609D660199}"/>
              </a:ext>
            </a:extLst>
          </p:cNvPr>
          <p:cNvPicPr>
            <a:picLocks noChangeAspect="1"/>
          </p:cNvPicPr>
          <p:nvPr/>
        </p:nvPicPr>
        <p:blipFill>
          <a:blip r:embed="rId3"/>
          <a:stretch>
            <a:fillRect/>
          </a:stretch>
        </p:blipFill>
        <p:spPr>
          <a:xfrm>
            <a:off x="2800350" y="799508"/>
            <a:ext cx="6591299" cy="4082889"/>
          </a:xfrm>
          <a:prstGeom prst="rect">
            <a:avLst/>
          </a:prstGeom>
        </p:spPr>
      </p:pic>
      <p:pic>
        <p:nvPicPr>
          <p:cNvPr id="3" name="Picture 2" descr="Chart, box and whisker chart&#10;&#10;Description automatically generated">
            <a:extLst>
              <a:ext uri="{FF2B5EF4-FFF2-40B4-BE49-F238E27FC236}">
                <a16:creationId xmlns:a16="http://schemas.microsoft.com/office/drawing/2014/main" id="{7D44E5AA-CEFD-5E3D-610E-C0FF4A8A8D03}"/>
              </a:ext>
            </a:extLst>
          </p:cNvPr>
          <p:cNvPicPr>
            <a:picLocks noChangeAspect="1"/>
          </p:cNvPicPr>
          <p:nvPr/>
        </p:nvPicPr>
        <p:blipFill rotWithShape="1">
          <a:blip r:embed="rId4">
            <a:extLst>
              <a:ext uri="{28A0092B-C50C-407E-A947-70E740481C1C}">
                <a14:useLocalDpi xmlns:a14="http://schemas.microsoft.com/office/drawing/2010/main" val="0"/>
              </a:ext>
            </a:extLst>
          </a:blip>
          <a:srcRect l="78777" t="7693" r="10081" b="81378"/>
          <a:stretch/>
        </p:blipFill>
        <p:spPr>
          <a:xfrm>
            <a:off x="9391650" y="1294354"/>
            <a:ext cx="2206184" cy="1043732"/>
          </a:xfrm>
          <a:prstGeom prst="rect">
            <a:avLst/>
          </a:prstGeom>
        </p:spPr>
      </p:pic>
      <p:sp>
        <p:nvSpPr>
          <p:cNvPr id="4" name="Rectangle 3">
            <a:extLst>
              <a:ext uri="{FF2B5EF4-FFF2-40B4-BE49-F238E27FC236}">
                <a16:creationId xmlns:a16="http://schemas.microsoft.com/office/drawing/2014/main" id="{639B6E50-AB8A-4553-CE0D-EEF782C42392}"/>
              </a:ext>
            </a:extLst>
          </p:cNvPr>
          <p:cNvSpPr/>
          <p:nvPr/>
        </p:nvSpPr>
        <p:spPr>
          <a:xfrm>
            <a:off x="8357616" y="1450848"/>
            <a:ext cx="926592" cy="505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54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Switching Power Consumption</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11</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3" name="Content Placeholder 1">
            <a:extLst>
              <a:ext uri="{FF2B5EF4-FFF2-40B4-BE49-F238E27FC236}">
                <a16:creationId xmlns:a16="http://schemas.microsoft.com/office/drawing/2014/main" id="{B1633B34-E038-26BD-DC43-C9A434978D4B}"/>
              </a:ext>
            </a:extLst>
          </p:cNvPr>
          <p:cNvSpPr txBox="1">
            <a:spLocks/>
          </p:cNvSpPr>
          <p:nvPr/>
        </p:nvSpPr>
        <p:spPr>
          <a:xfrm>
            <a:off x="1466861" y="5329671"/>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67"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137CDDC9-9BC8-BDDD-64B5-F9B7FA6EF56D}"/>
              </a:ext>
            </a:extLst>
          </p:cNvPr>
          <p:cNvSpPr txBox="1">
            <a:spLocks/>
          </p:cNvSpPr>
          <p:nvPr/>
        </p:nvSpPr>
        <p:spPr>
          <a:xfrm>
            <a:off x="457199" y="5161677"/>
            <a:ext cx="11342077" cy="11466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67" dirty="0">
                <a:solidFill>
                  <a:schemeClr val="tx1"/>
                </a:solidFill>
                <a:latin typeface="Arial" panose="020B0604020202020204" pitchFamily="34" charset="0"/>
                <a:cs typeface="Arial" panose="020B0604020202020204" pitchFamily="34" charset="0"/>
              </a:rPr>
              <a:t>The helical devices operated at 500 µA has reduced the reset power and set power by 95.4% and 85% as compared to TF devices.</a:t>
            </a:r>
          </a:p>
          <a:p>
            <a:pPr marL="0" indent="0" algn="just">
              <a:buNone/>
            </a:pPr>
            <a:endParaRPr lang="en-US" sz="2667" dirty="0">
              <a:solidFill>
                <a:schemeClr val="tx1"/>
              </a:solidFill>
              <a:latin typeface="Arial" panose="020B0604020202020204" pitchFamily="34" charset="0"/>
              <a:cs typeface="Arial" panose="020B0604020202020204" pitchFamily="34" charset="0"/>
            </a:endParaRPr>
          </a:p>
        </p:txBody>
      </p:sp>
      <p:pic>
        <p:nvPicPr>
          <p:cNvPr id="7" name="Picture 6" descr="Diagram, schematic&#10;&#10;Description automatically generated">
            <a:extLst>
              <a:ext uri="{FF2B5EF4-FFF2-40B4-BE49-F238E27FC236}">
                <a16:creationId xmlns:a16="http://schemas.microsoft.com/office/drawing/2014/main" id="{F1F6FC51-3188-2917-4020-73597C8C47BD}"/>
              </a:ext>
            </a:extLst>
          </p:cNvPr>
          <p:cNvPicPr>
            <a:picLocks noChangeAspect="1"/>
          </p:cNvPicPr>
          <p:nvPr/>
        </p:nvPicPr>
        <p:blipFill rotWithShape="1">
          <a:blip r:embed="rId3">
            <a:extLst>
              <a:ext uri="{28A0092B-C50C-407E-A947-70E740481C1C}">
                <a14:useLocalDpi xmlns:a14="http://schemas.microsoft.com/office/drawing/2010/main" val="0"/>
              </a:ext>
            </a:extLst>
          </a:blip>
          <a:srcRect l="6667" t="4860" r="8645"/>
          <a:stretch/>
        </p:blipFill>
        <p:spPr>
          <a:xfrm>
            <a:off x="132718" y="1771796"/>
            <a:ext cx="5711862" cy="3094803"/>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E32EDD59-F4A1-7D7A-0739-D148B80E879F}"/>
              </a:ext>
            </a:extLst>
          </p:cNvPr>
          <p:cNvPicPr>
            <a:picLocks noChangeAspect="1"/>
          </p:cNvPicPr>
          <p:nvPr/>
        </p:nvPicPr>
        <p:blipFill rotWithShape="1">
          <a:blip r:embed="rId4">
            <a:extLst>
              <a:ext uri="{28A0092B-C50C-407E-A947-70E740481C1C}">
                <a14:useLocalDpi xmlns:a14="http://schemas.microsoft.com/office/drawing/2010/main" val="0"/>
              </a:ext>
            </a:extLst>
          </a:blip>
          <a:srcRect l="6818" t="4812" r="8619"/>
          <a:stretch/>
        </p:blipFill>
        <p:spPr>
          <a:xfrm>
            <a:off x="5844580" y="1771365"/>
            <a:ext cx="5811443" cy="3154926"/>
          </a:xfrm>
          <a:prstGeom prst="rect">
            <a:avLst/>
          </a:prstGeom>
        </p:spPr>
      </p:pic>
      <p:sp>
        <p:nvSpPr>
          <p:cNvPr id="6" name="TextBox 5">
            <a:extLst>
              <a:ext uri="{FF2B5EF4-FFF2-40B4-BE49-F238E27FC236}">
                <a16:creationId xmlns:a16="http://schemas.microsoft.com/office/drawing/2014/main" id="{9E459EB8-7082-F94F-0C0E-FD9C459B0D7A}"/>
              </a:ext>
            </a:extLst>
          </p:cNvPr>
          <p:cNvSpPr txBox="1"/>
          <p:nvPr/>
        </p:nvSpPr>
        <p:spPr>
          <a:xfrm>
            <a:off x="755780" y="895739"/>
            <a:ext cx="2537926" cy="416034"/>
          </a:xfrm>
          <a:prstGeom prst="rect">
            <a:avLst/>
          </a:prstGeom>
        </p:spPr>
        <p:txBody>
          <a:bodyPr vert="horz" wrap="square" lIns="91440" tIns="45720" rIns="91440" bIns="45720" rtlCol="0" anchor="ctr" anchorCtr="0">
            <a:normAutofit fontScale="62500" lnSpcReduction="20000"/>
          </a:bodyPr>
          <a:lstStyle/>
          <a:p>
            <a:endParaRPr lang="en-US" sz="4000" dirty="0">
              <a:solidFill>
                <a:srgbClr val="323B5F"/>
              </a:solidFill>
            </a:endParaRPr>
          </a:p>
        </p:txBody>
      </p:sp>
      <p:sp>
        <p:nvSpPr>
          <p:cNvPr id="8" name="TextBox 7">
            <a:extLst>
              <a:ext uri="{FF2B5EF4-FFF2-40B4-BE49-F238E27FC236}">
                <a16:creationId xmlns:a16="http://schemas.microsoft.com/office/drawing/2014/main" id="{502CAA87-CB61-2FAE-CCCC-C5E6D81D7EE5}"/>
              </a:ext>
            </a:extLst>
          </p:cNvPr>
          <p:cNvSpPr txBox="1"/>
          <p:nvPr/>
        </p:nvSpPr>
        <p:spPr>
          <a:xfrm>
            <a:off x="457200" y="1370250"/>
            <a:ext cx="3694923" cy="518671"/>
          </a:xfrm>
          <a:prstGeom prst="rect">
            <a:avLst/>
          </a:prstGeom>
        </p:spPr>
        <p:txBody>
          <a:bodyPr vert="horz" wrap="square" lIns="91440" tIns="45720" rIns="91440" bIns="45720" rtlCol="0" anchor="ctr" anchorCtr="0">
            <a:normAutofit/>
          </a:bodyPr>
          <a:lstStyle/>
          <a:p>
            <a:r>
              <a:rPr lang="en-US" sz="2800" dirty="0">
                <a:latin typeface="Arial" panose="020B0604020202020204" pitchFamily="34" charset="0"/>
                <a:cs typeface="Arial" panose="020B0604020202020204" pitchFamily="34" charset="0"/>
              </a:rPr>
              <a:t>Reset</a:t>
            </a:r>
          </a:p>
        </p:txBody>
      </p:sp>
      <p:sp>
        <p:nvSpPr>
          <p:cNvPr id="11" name="TextBox 10">
            <a:extLst>
              <a:ext uri="{FF2B5EF4-FFF2-40B4-BE49-F238E27FC236}">
                <a16:creationId xmlns:a16="http://schemas.microsoft.com/office/drawing/2014/main" id="{C3487FC9-FEC3-E7CD-A574-BFB4D3B119C5}"/>
              </a:ext>
            </a:extLst>
          </p:cNvPr>
          <p:cNvSpPr txBox="1"/>
          <p:nvPr/>
        </p:nvSpPr>
        <p:spPr>
          <a:xfrm>
            <a:off x="6192417" y="1416411"/>
            <a:ext cx="3694923" cy="518671"/>
          </a:xfrm>
          <a:prstGeom prst="rect">
            <a:avLst/>
          </a:prstGeom>
        </p:spPr>
        <p:txBody>
          <a:bodyPr vert="horz" wrap="square" lIns="91440" tIns="45720" rIns="91440" bIns="45720" rtlCol="0" anchor="ctr" anchorCtr="0">
            <a:normAutofit/>
          </a:bodyPr>
          <a:lstStyle/>
          <a:p>
            <a:r>
              <a:rPr lang="en-US" sz="2800" dirty="0">
                <a:latin typeface="Arial" panose="020B0604020202020204" pitchFamily="34" charset="0"/>
                <a:cs typeface="Arial" panose="020B0604020202020204" pitchFamily="34" charset="0"/>
              </a:rPr>
              <a:t>Set</a:t>
            </a:r>
            <a:endParaRPr lang="en-US" sz="4000" dirty="0">
              <a:latin typeface="Arial" panose="020B0604020202020204" pitchFamily="34" charset="0"/>
              <a:cs typeface="Arial" panose="020B0604020202020204" pitchFamily="34" charset="0"/>
            </a:endParaRPr>
          </a:p>
        </p:txBody>
      </p:sp>
      <p:pic>
        <p:nvPicPr>
          <p:cNvPr id="10" name="Picture 9" descr="Chart, box and whisker chart&#10;&#10;Description automatically generated">
            <a:extLst>
              <a:ext uri="{FF2B5EF4-FFF2-40B4-BE49-F238E27FC236}">
                <a16:creationId xmlns:a16="http://schemas.microsoft.com/office/drawing/2014/main" id="{0B0A70C7-7734-BCF9-BBBD-18B3438739DB}"/>
              </a:ext>
            </a:extLst>
          </p:cNvPr>
          <p:cNvPicPr>
            <a:picLocks noChangeAspect="1"/>
          </p:cNvPicPr>
          <p:nvPr/>
        </p:nvPicPr>
        <p:blipFill rotWithShape="1">
          <a:blip r:embed="rId5">
            <a:extLst>
              <a:ext uri="{28A0092B-C50C-407E-A947-70E740481C1C}">
                <a14:useLocalDpi xmlns:a14="http://schemas.microsoft.com/office/drawing/2010/main" val="0"/>
              </a:ext>
            </a:extLst>
          </a:blip>
          <a:srcRect l="78777" t="7693" r="10050" b="81378"/>
          <a:stretch/>
        </p:blipFill>
        <p:spPr>
          <a:xfrm>
            <a:off x="9196876" y="561064"/>
            <a:ext cx="2459148" cy="1160187"/>
          </a:xfrm>
          <a:prstGeom prst="rect">
            <a:avLst/>
          </a:prstGeom>
        </p:spPr>
      </p:pic>
      <p:sp>
        <p:nvSpPr>
          <p:cNvPr id="12" name="Rectangle 11">
            <a:extLst>
              <a:ext uri="{FF2B5EF4-FFF2-40B4-BE49-F238E27FC236}">
                <a16:creationId xmlns:a16="http://schemas.microsoft.com/office/drawing/2014/main" id="{856DF6A5-5F28-2444-BA08-5B59AA01B663}"/>
              </a:ext>
            </a:extLst>
          </p:cNvPr>
          <p:cNvSpPr/>
          <p:nvPr/>
        </p:nvSpPr>
        <p:spPr>
          <a:xfrm>
            <a:off x="5108448" y="1888921"/>
            <a:ext cx="640080" cy="281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6AB1BD-D3D3-2DA4-5C93-D443BD1A41C3}"/>
              </a:ext>
            </a:extLst>
          </p:cNvPr>
          <p:cNvSpPr/>
          <p:nvPr/>
        </p:nvSpPr>
        <p:spPr>
          <a:xfrm>
            <a:off x="10916362" y="1888921"/>
            <a:ext cx="640080" cy="281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0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Memory Window vs. Power Consumption</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12</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3" name="Content Placeholder 1">
            <a:extLst>
              <a:ext uri="{FF2B5EF4-FFF2-40B4-BE49-F238E27FC236}">
                <a16:creationId xmlns:a16="http://schemas.microsoft.com/office/drawing/2014/main" id="{73AA6D1D-4EAA-8636-4FAE-0192F6163E81}"/>
              </a:ext>
            </a:extLst>
          </p:cNvPr>
          <p:cNvSpPr txBox="1">
            <a:spLocks/>
          </p:cNvSpPr>
          <p:nvPr/>
        </p:nvSpPr>
        <p:spPr>
          <a:xfrm>
            <a:off x="457200" y="5269702"/>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67" dirty="0">
                <a:solidFill>
                  <a:schemeClr val="tx1"/>
                </a:solidFill>
                <a:latin typeface="Arial" panose="020B0604020202020204" pitchFamily="34" charset="0"/>
                <a:cs typeface="Arial" panose="020B0604020202020204" pitchFamily="34" charset="0"/>
              </a:rPr>
              <a:t>By changing CCL to 500 µA the helical device characteristics become closer to ideal.</a:t>
            </a:r>
          </a:p>
        </p:txBody>
      </p:sp>
      <p:pic>
        <p:nvPicPr>
          <p:cNvPr id="16" name="Picture 15" descr="A picture containing text, map, indoor&#10;&#10;Description automatically generated">
            <a:extLst>
              <a:ext uri="{FF2B5EF4-FFF2-40B4-BE49-F238E27FC236}">
                <a16:creationId xmlns:a16="http://schemas.microsoft.com/office/drawing/2014/main" id="{C491E723-43DC-70F7-6588-F64A80D34469}"/>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5292" r="8958"/>
          <a:stretch/>
        </p:blipFill>
        <p:spPr>
          <a:xfrm>
            <a:off x="1875837" y="838423"/>
            <a:ext cx="8214324" cy="4491248"/>
          </a:xfrm>
          <a:prstGeom prst="rect">
            <a:avLst/>
          </a:prstGeom>
        </p:spPr>
      </p:pic>
      <p:sp>
        <p:nvSpPr>
          <p:cNvPr id="4" name="Oval 3">
            <a:extLst>
              <a:ext uri="{FF2B5EF4-FFF2-40B4-BE49-F238E27FC236}">
                <a16:creationId xmlns:a16="http://schemas.microsoft.com/office/drawing/2014/main" id="{19A14700-3375-C540-C7E6-A9E193CC4FE7}"/>
              </a:ext>
            </a:extLst>
          </p:cNvPr>
          <p:cNvSpPr/>
          <p:nvPr/>
        </p:nvSpPr>
        <p:spPr>
          <a:xfrm>
            <a:off x="2590800" y="838423"/>
            <a:ext cx="1181100" cy="88643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 name="TextBox 5">
            <a:extLst>
              <a:ext uri="{FF2B5EF4-FFF2-40B4-BE49-F238E27FC236}">
                <a16:creationId xmlns:a16="http://schemas.microsoft.com/office/drawing/2014/main" id="{C806B23A-8F9B-7356-2F39-4291887463CE}"/>
              </a:ext>
            </a:extLst>
          </p:cNvPr>
          <p:cNvSpPr txBox="1"/>
          <p:nvPr/>
        </p:nvSpPr>
        <p:spPr>
          <a:xfrm>
            <a:off x="2691245" y="825245"/>
            <a:ext cx="1385722" cy="886433"/>
          </a:xfrm>
          <a:prstGeom prst="rect">
            <a:avLst/>
          </a:prstGeom>
        </p:spPr>
        <p:txBody>
          <a:bodyPr vert="horz" wrap="square" lIns="91440" tIns="45720" rIns="91440" bIns="45720" rtlCol="0" anchor="ctr" anchorCtr="0">
            <a:normAutofit/>
          </a:bodyPr>
          <a:lstStyle/>
          <a:p>
            <a:r>
              <a:rPr lang="en-US" sz="2800" b="1" dirty="0"/>
              <a:t>Ideal</a:t>
            </a:r>
            <a:endParaRPr lang="en-US" sz="1600" b="1" dirty="0"/>
          </a:p>
        </p:txBody>
      </p:sp>
      <p:sp>
        <p:nvSpPr>
          <p:cNvPr id="7" name="Oval 6">
            <a:extLst>
              <a:ext uri="{FF2B5EF4-FFF2-40B4-BE49-F238E27FC236}">
                <a16:creationId xmlns:a16="http://schemas.microsoft.com/office/drawing/2014/main" id="{702C639C-880E-FE1E-C9E8-01B31FCF0C82}"/>
              </a:ext>
            </a:extLst>
          </p:cNvPr>
          <p:cNvSpPr/>
          <p:nvPr/>
        </p:nvSpPr>
        <p:spPr>
          <a:xfrm rot="2081775">
            <a:off x="8448462" y="1841342"/>
            <a:ext cx="1330036" cy="2947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5ACC5E-756E-680C-3F06-BF6EB855262F}"/>
              </a:ext>
            </a:extLst>
          </p:cNvPr>
          <p:cNvSpPr/>
          <p:nvPr/>
        </p:nvSpPr>
        <p:spPr>
          <a:xfrm rot="2081775">
            <a:off x="5892060" y="811848"/>
            <a:ext cx="1888396" cy="41598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37FE7E5-A3B1-A16E-3EA8-69E60FE8259F}"/>
              </a:ext>
            </a:extLst>
          </p:cNvPr>
          <p:cNvSpPr/>
          <p:nvPr/>
        </p:nvSpPr>
        <p:spPr>
          <a:xfrm rot="20569566">
            <a:off x="2431473" y="1631373"/>
            <a:ext cx="3664527" cy="12053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5D3FE5-0ACC-75C5-43EF-2D1FD2BD8319}"/>
              </a:ext>
            </a:extLst>
          </p:cNvPr>
          <p:cNvSpPr txBox="1"/>
          <p:nvPr/>
        </p:nvSpPr>
        <p:spPr>
          <a:xfrm>
            <a:off x="2917425" y="2143558"/>
            <a:ext cx="2824297" cy="196028"/>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500 µA Helix Set/Reset</a:t>
            </a:r>
          </a:p>
        </p:txBody>
      </p:sp>
      <p:sp>
        <p:nvSpPr>
          <p:cNvPr id="11" name="TextBox 10">
            <a:extLst>
              <a:ext uri="{FF2B5EF4-FFF2-40B4-BE49-F238E27FC236}">
                <a16:creationId xmlns:a16="http://schemas.microsoft.com/office/drawing/2014/main" id="{68520D58-5AB4-8293-577A-7108FD90143C}"/>
              </a:ext>
            </a:extLst>
          </p:cNvPr>
          <p:cNvSpPr txBox="1"/>
          <p:nvPr/>
        </p:nvSpPr>
        <p:spPr>
          <a:xfrm>
            <a:off x="6475711" y="1528329"/>
            <a:ext cx="2140418" cy="223338"/>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5 mA Helix/TF Set</a:t>
            </a:r>
          </a:p>
        </p:txBody>
      </p:sp>
      <p:sp>
        <p:nvSpPr>
          <p:cNvPr id="14" name="TextBox 13">
            <a:extLst>
              <a:ext uri="{FF2B5EF4-FFF2-40B4-BE49-F238E27FC236}">
                <a16:creationId xmlns:a16="http://schemas.microsoft.com/office/drawing/2014/main" id="{203EA549-3E85-590F-6809-7E98DCA9E7A3}"/>
              </a:ext>
            </a:extLst>
          </p:cNvPr>
          <p:cNvSpPr txBox="1"/>
          <p:nvPr/>
        </p:nvSpPr>
        <p:spPr>
          <a:xfrm>
            <a:off x="2691245" y="3769567"/>
            <a:ext cx="914400" cy="914400"/>
          </a:xfrm>
          <a:prstGeom prst="rect">
            <a:avLst/>
          </a:prstGeom>
        </p:spPr>
        <p:txBody>
          <a:bodyPr vert="horz" wrap="none" lIns="91440" tIns="45720" rIns="91440" bIns="45720" rtlCol="0" anchor="ctr" anchorCtr="0">
            <a:normAutofit lnSpcReduction="10000"/>
          </a:bodyPr>
          <a:lstStyle/>
          <a:p>
            <a:r>
              <a:rPr lang="en-US" sz="2800" dirty="0">
                <a:latin typeface="Arial" panose="020B0604020202020204" pitchFamily="34" charset="0"/>
                <a:cs typeface="Arial" panose="020B0604020202020204" pitchFamily="34" charset="0"/>
              </a:rPr>
              <a:t>Dash: Reset</a:t>
            </a:r>
          </a:p>
          <a:p>
            <a:r>
              <a:rPr lang="en-US" sz="2800" dirty="0">
                <a:latin typeface="Arial" panose="020B0604020202020204" pitchFamily="34" charset="0"/>
                <a:cs typeface="Arial" panose="020B0604020202020204" pitchFamily="34" charset="0"/>
              </a:rPr>
              <a:t>Solid: Set</a:t>
            </a:r>
          </a:p>
        </p:txBody>
      </p:sp>
      <p:sp>
        <p:nvSpPr>
          <p:cNvPr id="15" name="Rectangle 14">
            <a:extLst>
              <a:ext uri="{FF2B5EF4-FFF2-40B4-BE49-F238E27FC236}">
                <a16:creationId xmlns:a16="http://schemas.microsoft.com/office/drawing/2014/main" id="{F8BD829B-DEBB-714C-5F2D-9FEF563DF450}"/>
              </a:ext>
            </a:extLst>
          </p:cNvPr>
          <p:cNvSpPr/>
          <p:nvPr/>
        </p:nvSpPr>
        <p:spPr>
          <a:xfrm>
            <a:off x="8796503" y="905069"/>
            <a:ext cx="1410585" cy="1120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FA83F5-7510-2FDE-8D3C-EA7FEDE6ABC4}"/>
              </a:ext>
            </a:extLst>
          </p:cNvPr>
          <p:cNvSpPr txBox="1"/>
          <p:nvPr/>
        </p:nvSpPr>
        <p:spPr>
          <a:xfrm>
            <a:off x="8733056" y="1724855"/>
            <a:ext cx="2377006" cy="218829"/>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5 mA Helix/TF Reset</a:t>
            </a:r>
          </a:p>
        </p:txBody>
      </p:sp>
    </p:spTree>
    <p:extLst>
      <p:ext uri="{BB962C8B-B14F-4D97-AF65-F5344CB8AC3E}">
        <p14:creationId xmlns:p14="http://schemas.microsoft.com/office/powerpoint/2010/main" val="386925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13</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pic>
        <p:nvPicPr>
          <p:cNvPr id="11" name="Picture 10">
            <a:extLst>
              <a:ext uri="{FF2B5EF4-FFF2-40B4-BE49-F238E27FC236}">
                <a16:creationId xmlns:a16="http://schemas.microsoft.com/office/drawing/2014/main" id="{C2E88035-2877-D9ED-18BD-70BFCD11AB9E}"/>
              </a:ext>
            </a:extLst>
          </p:cNvPr>
          <p:cNvPicPr>
            <a:picLocks noChangeAspect="1"/>
          </p:cNvPicPr>
          <p:nvPr/>
        </p:nvPicPr>
        <p:blipFill>
          <a:blip r:embed="rId3"/>
          <a:stretch>
            <a:fillRect/>
          </a:stretch>
        </p:blipFill>
        <p:spPr>
          <a:xfrm>
            <a:off x="644760" y="979488"/>
            <a:ext cx="10824429" cy="4899024"/>
          </a:xfrm>
          <a:prstGeom prst="rect">
            <a:avLst/>
          </a:prstGeom>
        </p:spPr>
      </p:pic>
      <p:sp>
        <p:nvSpPr>
          <p:cNvPr id="3" name="Title 4">
            <a:extLst>
              <a:ext uri="{FF2B5EF4-FFF2-40B4-BE49-F238E27FC236}">
                <a16:creationId xmlns:a16="http://schemas.microsoft.com/office/drawing/2014/main" id="{A9560637-76DE-F0C6-A753-EAB5A3FE25C5}"/>
              </a:ext>
            </a:extLst>
          </p:cNvPr>
          <p:cNvSpPr>
            <a:spLocks noGrp="1"/>
          </p:cNvSpPr>
          <p:nvPr>
            <p:ph type="title"/>
          </p:nvPr>
        </p:nvSpPr>
        <p:spPr>
          <a:xfrm>
            <a:off x="457200" y="146910"/>
            <a:ext cx="8214324" cy="886433"/>
          </a:xfrm>
        </p:spPr>
        <p:txBody>
          <a:bodyPr/>
          <a:lstStyle/>
          <a:p>
            <a:r>
              <a:rPr lang="en-US" dirty="0">
                <a:solidFill>
                  <a:schemeClr val="tx1"/>
                </a:solidFill>
              </a:rPr>
              <a:t>Future Work:</a:t>
            </a:r>
          </a:p>
        </p:txBody>
      </p:sp>
    </p:spTree>
    <p:extLst>
      <p:ext uri="{BB962C8B-B14F-4D97-AF65-F5344CB8AC3E}">
        <p14:creationId xmlns:p14="http://schemas.microsoft.com/office/powerpoint/2010/main" val="411780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normAutofit/>
          </a:bodyPr>
          <a:lstStyle/>
          <a:p>
            <a:r>
              <a:rPr lang="en-US" dirty="0">
                <a:solidFill>
                  <a:schemeClr val="tx1"/>
                </a:solidFill>
              </a:rPr>
              <a:t>Conclusion</a:t>
            </a:r>
          </a:p>
        </p:txBody>
      </p:sp>
      <p:sp>
        <p:nvSpPr>
          <p:cNvPr id="3" name="Content Placeholder 2">
            <a:extLst>
              <a:ext uri="{FF2B5EF4-FFF2-40B4-BE49-F238E27FC236}">
                <a16:creationId xmlns:a16="http://schemas.microsoft.com/office/drawing/2014/main" id="{D4BE85C1-B56E-46F8-249A-8038F0274A6C}"/>
              </a:ext>
            </a:extLst>
          </p:cNvPr>
          <p:cNvSpPr>
            <a:spLocks noGrp="1"/>
          </p:cNvSpPr>
          <p:nvPr>
            <p:ph idx="1"/>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Helical nanostructures have been presented as the active layer in RRAM applications.</a:t>
            </a:r>
          </a:p>
          <a:p>
            <a:r>
              <a:rPr lang="en-US" sz="2400" dirty="0">
                <a:solidFill>
                  <a:schemeClr val="tx1"/>
                </a:solidFill>
                <a:latin typeface="Arial" panose="020B0604020202020204" pitchFamily="34" charset="0"/>
                <a:cs typeface="Arial" panose="020B0604020202020204" pitchFamily="34" charset="0"/>
              </a:rPr>
              <a:t>The helical devices operated at 500 µA show a reduction in power consumption.</a:t>
            </a:r>
          </a:p>
          <a:p>
            <a:r>
              <a:rPr lang="en-US" sz="2400" dirty="0">
                <a:solidFill>
                  <a:schemeClr val="tx1"/>
                </a:solidFill>
                <a:latin typeface="Arial" panose="020B0604020202020204" pitchFamily="34" charset="0"/>
                <a:cs typeface="Arial" panose="020B0604020202020204" pitchFamily="34" charset="0"/>
              </a:rPr>
              <a:t>Memory window increases as helical devices are scaled from 200 nm to 50 nm.</a:t>
            </a:r>
          </a:p>
          <a:p>
            <a:r>
              <a:rPr lang="en-US" sz="2400" dirty="0">
                <a:solidFill>
                  <a:schemeClr val="tx1"/>
                </a:solidFill>
                <a:latin typeface="Arial" panose="020B0604020202020204" pitchFamily="34" charset="0"/>
                <a:cs typeface="Arial" panose="020B0604020202020204" pitchFamily="34" charset="0"/>
              </a:rPr>
              <a:t>Memory window increases by ~1 order as helical devices are operated at a 500 µA  CCL.</a:t>
            </a:r>
          </a:p>
          <a:p>
            <a:r>
              <a:rPr lang="en-US" sz="2400" dirty="0">
                <a:solidFill>
                  <a:schemeClr val="tx1"/>
                </a:solidFill>
                <a:latin typeface="Arial" panose="020B0604020202020204" pitchFamily="34" charset="0"/>
                <a:cs typeface="Arial" panose="020B0604020202020204" pitchFamily="34" charset="0"/>
              </a:rPr>
              <a:t>The physical modeling and COMSOL simulation are included in the future work.</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14</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p:txBody>
          <a:bodyPr/>
          <a:lstStyle>
            <a:lvl1pPr>
              <a:defRPr/>
            </a:lvl1pPr>
          </a:lstStyle>
          <a:p>
            <a:r>
              <a:rPr lang="en-US" dirty="0"/>
              <a:t>2023 Arizona Space Grant Student Research Symposium│  April 21-22, 2023</a:t>
            </a:r>
          </a:p>
        </p:txBody>
      </p:sp>
    </p:spTree>
    <p:extLst>
      <p:ext uri="{BB962C8B-B14F-4D97-AF65-F5344CB8AC3E}">
        <p14:creationId xmlns:p14="http://schemas.microsoft.com/office/powerpoint/2010/main" val="273779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4">
            <a:extLst>
              <a:ext uri="{FF2B5EF4-FFF2-40B4-BE49-F238E27FC236}">
                <a16:creationId xmlns:a16="http://schemas.microsoft.com/office/drawing/2014/main" id="{BC7A00F6-0BF6-269F-5D56-01D0D3CFA916}"/>
              </a:ext>
            </a:extLst>
          </p:cNvPr>
          <p:cNvSpPr txBox="1">
            <a:spLocks/>
          </p:cNvSpPr>
          <p:nvPr/>
        </p:nvSpPr>
        <p:spPr>
          <a:xfrm>
            <a:off x="1991116" y="6577173"/>
            <a:ext cx="8898557" cy="28919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2023 Arizona Space Grant Student Research Symposium│  April 21-22, 2023</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15</a:t>
            </a:fld>
            <a:endParaRPr lang="en-US" dirty="0"/>
          </a:p>
        </p:txBody>
      </p:sp>
      <p:sp>
        <p:nvSpPr>
          <p:cNvPr id="43" name="Title 6">
            <a:extLst>
              <a:ext uri="{FF2B5EF4-FFF2-40B4-BE49-F238E27FC236}">
                <a16:creationId xmlns:a16="http://schemas.microsoft.com/office/drawing/2014/main" id="{5E75BEAF-F58D-E815-2AA3-429CF72807CA}"/>
              </a:ext>
            </a:extLst>
          </p:cNvPr>
          <p:cNvSpPr txBox="1">
            <a:spLocks/>
          </p:cNvSpPr>
          <p:nvPr/>
        </p:nvSpPr>
        <p:spPr>
          <a:xfrm>
            <a:off x="838200" y="365125"/>
            <a:ext cx="10515600" cy="523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US" dirty="0">
                <a:solidFill>
                  <a:schemeClr val="tx1"/>
                </a:solidFill>
                <a:latin typeface="Arial" panose="020B0604020202020204" pitchFamily="34" charset="0"/>
                <a:cs typeface="Arial" panose="020B0604020202020204" pitchFamily="34" charset="0"/>
              </a:rPr>
              <a:t>Acknowledgements</a:t>
            </a:r>
          </a:p>
        </p:txBody>
      </p:sp>
      <p:sp>
        <p:nvSpPr>
          <p:cNvPr id="44" name="Slide Number Placeholder 3">
            <a:extLst>
              <a:ext uri="{FF2B5EF4-FFF2-40B4-BE49-F238E27FC236}">
                <a16:creationId xmlns:a16="http://schemas.microsoft.com/office/drawing/2014/main" id="{8E152D6D-E8C2-BD07-9D19-A9254FFFBF5B}"/>
              </a:ext>
            </a:extLst>
          </p:cNvPr>
          <p:cNvSpPr txBox="1">
            <a:spLocks/>
          </p:cNvSpPr>
          <p:nvPr/>
        </p:nvSpPr>
        <p:spPr>
          <a:xfrm>
            <a:off x="11469189" y="6499406"/>
            <a:ext cx="6369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4CA8B6-5444-432C-B687-7E9CA8979539}" type="slidenum">
              <a:rPr lang="zh-TW" altLang="en-US" smtClean="0"/>
              <a:pPr/>
              <a:t>15</a:t>
            </a:fld>
            <a:endParaRPr lang="en-US" altLang="zh-TW"/>
          </a:p>
        </p:txBody>
      </p:sp>
      <p:pic>
        <p:nvPicPr>
          <p:cNvPr id="3" name="Picture 2" descr="Related image">
            <a:extLst>
              <a:ext uri="{FF2B5EF4-FFF2-40B4-BE49-F238E27FC236}">
                <a16:creationId xmlns:a16="http://schemas.microsoft.com/office/drawing/2014/main" id="{1C095FDB-876B-F9FF-FCD9-FBA0648A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104879"/>
            <a:ext cx="7086600" cy="4960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8A5D81-2842-55B3-6062-0ACAF0C0B876}"/>
              </a:ext>
            </a:extLst>
          </p:cNvPr>
          <p:cNvPicPr>
            <a:picLocks noChangeAspect="1"/>
          </p:cNvPicPr>
          <p:nvPr/>
        </p:nvPicPr>
        <p:blipFill>
          <a:blip r:embed="rId4"/>
          <a:stretch>
            <a:fillRect/>
          </a:stretch>
        </p:blipFill>
        <p:spPr>
          <a:xfrm>
            <a:off x="8786343" y="2309121"/>
            <a:ext cx="894156" cy="1026390"/>
          </a:xfrm>
          <a:prstGeom prst="rect">
            <a:avLst/>
          </a:prstGeom>
        </p:spPr>
      </p:pic>
      <p:sp>
        <p:nvSpPr>
          <p:cNvPr id="5" name="Slide Number Placeholder 3">
            <a:extLst>
              <a:ext uri="{FF2B5EF4-FFF2-40B4-BE49-F238E27FC236}">
                <a16:creationId xmlns:a16="http://schemas.microsoft.com/office/drawing/2014/main" id="{9FBD5EEE-73D5-D9F7-DEFD-ECDD087AEC52}"/>
              </a:ext>
            </a:extLst>
          </p:cNvPr>
          <p:cNvSpPr txBox="1">
            <a:spLocks/>
          </p:cNvSpPr>
          <p:nvPr/>
        </p:nvSpPr>
        <p:spPr>
          <a:xfrm>
            <a:off x="8699500" y="62496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4CA8B6-5444-432C-B687-7E9CA8979539}" type="slidenum">
              <a:rPr lang="zh-TW" altLang="en-US" smtClean="0"/>
              <a:pPr/>
              <a:t>15</a:t>
            </a:fld>
            <a:endParaRPr lang="en-US" altLang="zh-TW"/>
          </a:p>
        </p:txBody>
      </p:sp>
      <p:pic>
        <p:nvPicPr>
          <p:cNvPr id="6" name="Picture 6" descr="ååè£¡å¯è½æ1 äºº">
            <a:extLst>
              <a:ext uri="{FF2B5EF4-FFF2-40B4-BE49-F238E27FC236}">
                <a16:creationId xmlns:a16="http://schemas.microsoft.com/office/drawing/2014/main" id="{17ACB964-96E1-6E26-544B-E9F4EF352D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76" t="30209" r="24491"/>
          <a:stretch/>
        </p:blipFill>
        <p:spPr bwMode="auto">
          <a:xfrm>
            <a:off x="8708427" y="3624823"/>
            <a:ext cx="838519"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r. Mostafa Rahimi Azghadi photo">
            <a:extLst>
              <a:ext uri="{FF2B5EF4-FFF2-40B4-BE49-F238E27FC236}">
                <a16:creationId xmlns:a16="http://schemas.microsoft.com/office/drawing/2014/main" id="{ABE251CA-7EF0-6E7C-D6F9-790719F97E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0803" y="4969107"/>
            <a:ext cx="966119" cy="1097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Amirali Amirsoleimani">
            <a:extLst>
              <a:ext uri="{FF2B5EF4-FFF2-40B4-BE49-F238E27FC236}">
                <a16:creationId xmlns:a16="http://schemas.microsoft.com/office/drawing/2014/main" id="{609A697E-BE83-044E-6802-CCF48DCA2C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3446" y="1171089"/>
            <a:ext cx="1122575" cy="1097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0" descr="Image result for adnan mehonic">
            <a:extLst>
              <a:ext uri="{FF2B5EF4-FFF2-40B4-BE49-F238E27FC236}">
                <a16:creationId xmlns:a16="http://schemas.microsoft.com/office/drawing/2014/main" id="{05BACA06-043B-33D0-12B9-6292DA68EE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0673" y="889887"/>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94A63C6-E595-C227-BF97-E447172BA2D0}"/>
              </a:ext>
            </a:extLst>
          </p:cNvPr>
          <p:cNvSpPr/>
          <p:nvPr/>
        </p:nvSpPr>
        <p:spPr>
          <a:xfrm>
            <a:off x="195564" y="3655838"/>
            <a:ext cx="4996021" cy="1392689"/>
          </a:xfrm>
          <a:prstGeom prst="rect">
            <a:avLst/>
          </a:prstGeom>
        </p:spPr>
        <p:txBody>
          <a:bodyPr wrap="square">
            <a:spAutoFit/>
          </a:bodyPr>
          <a:lstStyle/>
          <a:p>
            <a:pPr>
              <a:spcBef>
                <a:spcPts val="300"/>
              </a:spcBef>
              <a:defRPr/>
            </a:pPr>
            <a:r>
              <a:rPr lang="en-US" sz="1200" b="1" dirty="0">
                <a:solidFill>
                  <a:prstClr val="black"/>
                </a:solidFill>
                <a:latin typeface="Arial" panose="020B0604020202020204" pitchFamily="34" charset="0"/>
                <a:cs typeface="Arial" panose="020B0604020202020204" pitchFamily="34" charset="0"/>
              </a:rPr>
              <a:t>Electronics and Emerging Computing and circuit</a:t>
            </a:r>
          </a:p>
          <a:p>
            <a:pPr>
              <a:spcBef>
                <a:spcPts val="300"/>
              </a:spcBef>
              <a:defRPr/>
            </a:pPr>
            <a:r>
              <a:rPr lang="en-US" sz="1200" dirty="0">
                <a:solidFill>
                  <a:prstClr val="black"/>
                </a:solidFill>
                <a:latin typeface="Arial" panose="020B0604020202020204" pitchFamily="34" charset="0"/>
                <a:cs typeface="Arial" panose="020B0604020202020204" pitchFamily="34" charset="0"/>
              </a:rPr>
              <a:t>UT Austin</a:t>
            </a:r>
          </a:p>
          <a:p>
            <a:pPr>
              <a:spcBef>
                <a:spcPts val="300"/>
              </a:spcBef>
              <a:defRPr/>
            </a:pPr>
            <a:r>
              <a:rPr lang="en-US" sz="1200" dirty="0">
                <a:solidFill>
                  <a:prstClr val="black"/>
                </a:solidFill>
                <a:latin typeface="Arial" panose="020B0604020202020204" pitchFamily="34" charset="0"/>
                <a:cs typeface="Arial" panose="020B0604020202020204" pitchFamily="34" charset="0"/>
              </a:rPr>
              <a:t>Prof. Jack Lee</a:t>
            </a:r>
          </a:p>
          <a:p>
            <a:pPr>
              <a:spcBef>
                <a:spcPts val="300"/>
              </a:spcBef>
              <a:defRPr/>
            </a:pPr>
            <a:r>
              <a:rPr lang="en-US" sz="1200" dirty="0">
                <a:solidFill>
                  <a:prstClr val="black"/>
                </a:solidFill>
                <a:latin typeface="Arial" panose="020B0604020202020204" pitchFamily="34" charset="0"/>
                <a:cs typeface="Arial" panose="020B0604020202020204" pitchFamily="34" charset="0"/>
              </a:rPr>
              <a:t>Prof. Deji </a:t>
            </a:r>
            <a:r>
              <a:rPr lang="en-US" sz="1200" dirty="0" err="1">
                <a:solidFill>
                  <a:prstClr val="black"/>
                </a:solidFill>
                <a:latin typeface="Arial" panose="020B0604020202020204" pitchFamily="34" charset="0"/>
                <a:cs typeface="Arial" panose="020B0604020202020204" pitchFamily="34" charset="0"/>
              </a:rPr>
              <a:t>Akiwande</a:t>
            </a:r>
            <a:endParaRPr lang="en-US" sz="1200" dirty="0">
              <a:solidFill>
                <a:prstClr val="black"/>
              </a:solidFill>
              <a:latin typeface="Arial" panose="020B0604020202020204" pitchFamily="34" charset="0"/>
              <a:cs typeface="Arial" panose="020B0604020202020204" pitchFamily="34" charset="0"/>
            </a:endParaRPr>
          </a:p>
          <a:p>
            <a:pPr>
              <a:spcBef>
                <a:spcPts val="300"/>
              </a:spcBef>
              <a:defRPr/>
            </a:pPr>
            <a:r>
              <a:rPr lang="en-US" sz="1200" dirty="0">
                <a:solidFill>
                  <a:prstClr val="black"/>
                </a:solidFill>
                <a:latin typeface="Arial" panose="020B0604020202020204" pitchFamily="34" charset="0"/>
                <a:cs typeface="Arial" panose="020B0604020202020204" pitchFamily="34" charset="0"/>
              </a:rPr>
              <a:t>Prof. Earl </a:t>
            </a:r>
            <a:r>
              <a:rPr lang="en-US" sz="1200" dirty="0" err="1">
                <a:solidFill>
                  <a:prstClr val="black"/>
                </a:solidFill>
                <a:latin typeface="Arial" panose="020B0604020202020204" pitchFamily="34" charset="0"/>
                <a:cs typeface="Arial" panose="020B0604020202020204" pitchFamily="34" charset="0"/>
              </a:rPr>
              <a:t>Swartzlander</a:t>
            </a:r>
            <a:endParaRPr lang="en-US" sz="1200" dirty="0">
              <a:solidFill>
                <a:prstClr val="black"/>
              </a:solidFill>
              <a:latin typeface="Arial" panose="020B0604020202020204" pitchFamily="34" charset="0"/>
              <a:cs typeface="Arial" panose="020B0604020202020204" pitchFamily="34" charset="0"/>
            </a:endParaRPr>
          </a:p>
          <a:p>
            <a:pPr>
              <a:spcBef>
                <a:spcPts val="300"/>
              </a:spcBef>
              <a:defRPr/>
            </a:pPr>
            <a:r>
              <a:rPr lang="en-US" sz="1200" dirty="0">
                <a:solidFill>
                  <a:prstClr val="black"/>
                </a:solidFill>
                <a:latin typeface="Arial" panose="020B0604020202020204" pitchFamily="34" charset="0"/>
                <a:cs typeface="Arial" panose="020B0604020202020204" pitchFamily="34" charset="0"/>
              </a:rPr>
              <a:t>Prof. Sanjay Banerjee</a:t>
            </a:r>
          </a:p>
        </p:txBody>
      </p:sp>
      <p:sp>
        <p:nvSpPr>
          <p:cNvPr id="11" name="Rectangle 10">
            <a:extLst>
              <a:ext uri="{FF2B5EF4-FFF2-40B4-BE49-F238E27FC236}">
                <a16:creationId xmlns:a16="http://schemas.microsoft.com/office/drawing/2014/main" id="{7BE91CC3-4571-397F-B5DC-B9E9B666D7F8}"/>
              </a:ext>
            </a:extLst>
          </p:cNvPr>
          <p:cNvSpPr/>
          <p:nvPr/>
        </p:nvSpPr>
        <p:spPr>
          <a:xfrm>
            <a:off x="844899" y="1282717"/>
            <a:ext cx="3117820" cy="784638"/>
          </a:xfrm>
          <a:prstGeom prst="rect">
            <a:avLst/>
          </a:prstGeom>
        </p:spPr>
        <p:txBody>
          <a:bodyPr wrap="square">
            <a:spAutoFit/>
          </a:bodyPr>
          <a:lstStyle/>
          <a:p>
            <a:pPr algn="just">
              <a:spcBef>
                <a:spcPts val="300"/>
              </a:spcBef>
              <a:defRPr/>
            </a:pPr>
            <a:r>
              <a:rPr lang="en-US" sz="1333" b="1" dirty="0">
                <a:solidFill>
                  <a:prstClr val="black"/>
                </a:solidFill>
                <a:latin typeface="Arial" panose="020B0604020202020204" pitchFamily="34" charset="0"/>
                <a:cs typeface="Arial" panose="020B0604020202020204" pitchFamily="34" charset="0"/>
              </a:rPr>
              <a:t>Neuromorphic Computing  </a:t>
            </a:r>
          </a:p>
          <a:p>
            <a:pPr algn="just">
              <a:spcBef>
                <a:spcPts val="300"/>
              </a:spcBef>
              <a:defRPr/>
            </a:pPr>
            <a:r>
              <a:rPr lang="en-US" sz="1333" dirty="0">
                <a:solidFill>
                  <a:prstClr val="black"/>
                </a:solidFill>
                <a:latin typeface="Arial" panose="020B0604020202020204" pitchFamily="34" charset="0"/>
                <a:cs typeface="Arial" panose="020B0604020202020204" pitchFamily="34" charset="0"/>
              </a:rPr>
              <a:t>Univ. of Toronto,</a:t>
            </a:r>
          </a:p>
          <a:p>
            <a:pPr>
              <a:spcBef>
                <a:spcPts val="300"/>
              </a:spcBef>
              <a:defRPr/>
            </a:pPr>
            <a:r>
              <a:rPr lang="en-US" sz="1333" dirty="0">
                <a:solidFill>
                  <a:prstClr val="black"/>
                </a:solidFill>
                <a:latin typeface="Arial" panose="020B0604020202020204" pitchFamily="34" charset="0"/>
                <a:cs typeface="Arial" panose="020B0604020202020204" pitchFamily="34" charset="0"/>
              </a:rPr>
              <a:t>Prof. </a:t>
            </a:r>
            <a:r>
              <a:rPr lang="en-US" sz="1333" dirty="0" err="1">
                <a:solidFill>
                  <a:prstClr val="black"/>
                </a:solidFill>
                <a:latin typeface="Arial" panose="020B0604020202020204" pitchFamily="34" charset="0"/>
                <a:cs typeface="Arial" panose="020B0604020202020204" pitchFamily="34" charset="0"/>
              </a:rPr>
              <a:t>Amirali</a:t>
            </a:r>
            <a:r>
              <a:rPr lang="en-US" sz="1333" dirty="0">
                <a:solidFill>
                  <a:prstClr val="black"/>
                </a:solidFill>
                <a:latin typeface="Arial" panose="020B0604020202020204" pitchFamily="34" charset="0"/>
                <a:cs typeface="Arial" panose="020B0604020202020204" pitchFamily="34" charset="0"/>
              </a:rPr>
              <a:t> </a:t>
            </a:r>
            <a:r>
              <a:rPr lang="en-US" sz="1333" dirty="0" err="1">
                <a:solidFill>
                  <a:prstClr val="black"/>
                </a:solidFill>
                <a:latin typeface="Arial" panose="020B0604020202020204" pitchFamily="34" charset="0"/>
                <a:cs typeface="Arial" panose="020B0604020202020204" pitchFamily="34" charset="0"/>
              </a:rPr>
              <a:t>Amirsoleimani</a:t>
            </a:r>
            <a:endParaRPr lang="en-US" sz="1333" dirty="0">
              <a:solidFill>
                <a:prstClr val="black"/>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3910EA4-351D-4B50-53E3-49429EC7BD6E}"/>
              </a:ext>
            </a:extLst>
          </p:cNvPr>
          <p:cNvSpPr/>
          <p:nvPr/>
        </p:nvSpPr>
        <p:spPr>
          <a:xfrm>
            <a:off x="5773409" y="889000"/>
            <a:ext cx="2290629" cy="723275"/>
          </a:xfrm>
          <a:prstGeom prst="rect">
            <a:avLst/>
          </a:prstGeom>
        </p:spPr>
        <p:txBody>
          <a:bodyPr wrap="square">
            <a:spAutoFit/>
          </a:bodyPr>
          <a:lstStyle/>
          <a:p>
            <a:pPr algn="ctr">
              <a:spcBef>
                <a:spcPts val="300"/>
              </a:spcBef>
              <a:defRPr/>
            </a:pPr>
            <a:r>
              <a:rPr lang="en-US" sz="1200" b="1" dirty="0" err="1">
                <a:solidFill>
                  <a:prstClr val="black"/>
                </a:solidFill>
                <a:latin typeface="Arial" panose="020B0604020202020204" pitchFamily="34" charset="0"/>
                <a:cs typeface="Arial" panose="020B0604020202020204" pitchFamily="34" charset="0"/>
              </a:rPr>
              <a:t>SiO</a:t>
            </a:r>
            <a:r>
              <a:rPr lang="en-US" sz="1200" b="1" baseline="-25000" dirty="0" err="1">
                <a:solidFill>
                  <a:prstClr val="black"/>
                </a:solidFill>
                <a:latin typeface="Arial" panose="020B0604020202020204" pitchFamily="34" charset="0"/>
                <a:cs typeface="Arial" panose="020B0604020202020204" pitchFamily="34" charset="0"/>
              </a:rPr>
              <a:t>x</a:t>
            </a:r>
            <a:r>
              <a:rPr lang="en-US" sz="1200" b="1" dirty="0">
                <a:solidFill>
                  <a:prstClr val="black"/>
                </a:solidFill>
                <a:latin typeface="Arial" panose="020B0604020202020204" pitchFamily="34" charset="0"/>
                <a:cs typeface="Arial" panose="020B0604020202020204" pitchFamily="34" charset="0"/>
              </a:rPr>
              <a:t> RRAM</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University College London</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Prof. Adnan </a:t>
            </a:r>
            <a:r>
              <a:rPr lang="en-US" sz="1200" dirty="0" err="1">
                <a:solidFill>
                  <a:prstClr val="black"/>
                </a:solidFill>
                <a:latin typeface="Arial" panose="020B0604020202020204" pitchFamily="34" charset="0"/>
                <a:cs typeface="Arial" panose="020B0604020202020204" pitchFamily="34" charset="0"/>
              </a:rPr>
              <a:t>Mehonic</a:t>
            </a:r>
            <a:endParaRPr lang="en-US" sz="120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9888458-235E-24C9-E4B0-BF4019FC704D}"/>
              </a:ext>
            </a:extLst>
          </p:cNvPr>
          <p:cNvSpPr/>
          <p:nvPr/>
        </p:nvSpPr>
        <p:spPr>
          <a:xfrm>
            <a:off x="9475243" y="3718164"/>
            <a:ext cx="2844800" cy="723275"/>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NVM and Process</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Associate Researcher, TSRI, Taiwan</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Dr. Steven Lin</a:t>
            </a:r>
          </a:p>
        </p:txBody>
      </p:sp>
      <p:sp>
        <p:nvSpPr>
          <p:cNvPr id="15" name="Rectangle 14">
            <a:extLst>
              <a:ext uri="{FF2B5EF4-FFF2-40B4-BE49-F238E27FC236}">
                <a16:creationId xmlns:a16="http://schemas.microsoft.com/office/drawing/2014/main" id="{56B7A026-25DF-6F44-BCC6-FFD956CA3876}"/>
              </a:ext>
            </a:extLst>
          </p:cNvPr>
          <p:cNvSpPr/>
          <p:nvPr/>
        </p:nvSpPr>
        <p:spPr>
          <a:xfrm>
            <a:off x="7897898" y="5113745"/>
            <a:ext cx="2765469" cy="946413"/>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Synapse-mimic circuit design </a:t>
            </a:r>
          </a:p>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and neural simulating system</a:t>
            </a:r>
          </a:p>
          <a:p>
            <a:pPr algn="ctr">
              <a:spcBef>
                <a:spcPts val="300"/>
              </a:spcBef>
              <a:defRPr/>
            </a:pPr>
            <a:r>
              <a:rPr lang="en-US" sz="1200" dirty="0"/>
              <a:t>James Cook University, Australia,</a:t>
            </a:r>
          </a:p>
          <a:p>
            <a:pPr algn="ctr">
              <a:spcBef>
                <a:spcPts val="300"/>
              </a:spcBef>
              <a:defRPr/>
            </a:pPr>
            <a:r>
              <a:rPr lang="en-US" sz="1200" dirty="0"/>
              <a:t>Prof. Mostafa Rahimi</a:t>
            </a:r>
          </a:p>
        </p:txBody>
      </p:sp>
      <p:sp>
        <p:nvSpPr>
          <p:cNvPr id="16" name="Oval 15">
            <a:extLst>
              <a:ext uri="{FF2B5EF4-FFF2-40B4-BE49-F238E27FC236}">
                <a16:creationId xmlns:a16="http://schemas.microsoft.com/office/drawing/2014/main" id="{2DD349F2-04E1-5B1A-A8FD-239FE4A2EF5C}"/>
              </a:ext>
            </a:extLst>
          </p:cNvPr>
          <p:cNvSpPr/>
          <p:nvPr/>
        </p:nvSpPr>
        <p:spPr>
          <a:xfrm>
            <a:off x="3584070" y="3501437"/>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36697DA-7AF4-A2DA-010B-F5B7DDBD16BB}"/>
              </a:ext>
            </a:extLst>
          </p:cNvPr>
          <p:cNvSpPr/>
          <p:nvPr/>
        </p:nvSpPr>
        <p:spPr>
          <a:xfrm>
            <a:off x="3314682" y="3271425"/>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C16BA307-660E-1190-0D92-7FC6AA13982F}"/>
              </a:ext>
            </a:extLst>
          </p:cNvPr>
          <p:cNvSpPr/>
          <p:nvPr/>
        </p:nvSpPr>
        <p:spPr>
          <a:xfrm>
            <a:off x="4138825" y="3177817"/>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89C1E7C4-8E49-7969-36D1-6C11859012B3}"/>
              </a:ext>
            </a:extLst>
          </p:cNvPr>
          <p:cNvSpPr/>
          <p:nvPr/>
        </p:nvSpPr>
        <p:spPr>
          <a:xfrm>
            <a:off x="3888870" y="3385897"/>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B1B9E612-8F0D-1F49-32CB-6EA82DB04CBC}"/>
              </a:ext>
            </a:extLst>
          </p:cNvPr>
          <p:cNvSpPr/>
          <p:nvPr/>
        </p:nvSpPr>
        <p:spPr>
          <a:xfrm>
            <a:off x="5676901" y="2814300"/>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CB0F55B-3A57-B2D1-DD3B-04488213DBD7}"/>
              </a:ext>
            </a:extLst>
          </p:cNvPr>
          <p:cNvSpPr/>
          <p:nvPr/>
        </p:nvSpPr>
        <p:spPr>
          <a:xfrm>
            <a:off x="8260963" y="3645921"/>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CB9BC66B-3262-3DDC-566E-FCB6329C8727}"/>
              </a:ext>
            </a:extLst>
          </p:cNvPr>
          <p:cNvSpPr/>
          <p:nvPr/>
        </p:nvSpPr>
        <p:spPr>
          <a:xfrm>
            <a:off x="8392985" y="3799125"/>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B9E41934-0E60-5632-3114-81AAF4FBEED2}"/>
              </a:ext>
            </a:extLst>
          </p:cNvPr>
          <p:cNvSpPr/>
          <p:nvPr/>
        </p:nvSpPr>
        <p:spPr>
          <a:xfrm>
            <a:off x="8426582" y="3470592"/>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B8F25A0F-B723-EE1F-45BA-A031B4834D13}"/>
              </a:ext>
            </a:extLst>
          </p:cNvPr>
          <p:cNvSpPr/>
          <p:nvPr/>
        </p:nvSpPr>
        <p:spPr>
          <a:xfrm>
            <a:off x="8877245" y="4678759"/>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A5B3C637-3FF8-E941-34DC-FCFEE1EE253B}"/>
              </a:ext>
            </a:extLst>
          </p:cNvPr>
          <p:cNvSpPr/>
          <p:nvPr/>
        </p:nvSpPr>
        <p:spPr>
          <a:xfrm>
            <a:off x="9309567" y="1927138"/>
            <a:ext cx="2844800" cy="1800493"/>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National Yang Ming Chiao Tung Univ. </a:t>
            </a:r>
            <a:r>
              <a:rPr lang="en-US" sz="1200" dirty="0">
                <a:solidFill>
                  <a:prstClr val="black"/>
                </a:solidFill>
                <a:latin typeface="Arial" panose="020B0604020202020204" pitchFamily="34" charset="0"/>
                <a:cs typeface="Arial" panose="020B0604020202020204" pitchFamily="34" charset="0"/>
              </a:rPr>
              <a:t>(Prior NCTU), Hsinchu, Taiwan</a:t>
            </a:r>
            <a:endParaRPr lang="en-US" sz="1200" b="1" dirty="0">
              <a:solidFill>
                <a:prstClr val="black"/>
              </a:solidFill>
              <a:latin typeface="Arial" panose="020B0604020202020204" pitchFamily="34" charset="0"/>
              <a:cs typeface="Arial" panose="020B0604020202020204" pitchFamily="34" charset="0"/>
            </a:endParaRPr>
          </a:p>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Radiation</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Prof. King Chung</a:t>
            </a:r>
          </a:p>
          <a:p>
            <a:pPr algn="ctr">
              <a:spcBef>
                <a:spcPts val="300"/>
              </a:spcBef>
              <a:defRPr/>
            </a:pPr>
            <a:endParaRPr lang="en-US" sz="1200" b="1" dirty="0">
              <a:solidFill>
                <a:prstClr val="black"/>
              </a:solidFill>
              <a:latin typeface="Arial" panose="020B0604020202020204" pitchFamily="34" charset="0"/>
              <a:cs typeface="Arial" panose="020B0604020202020204" pitchFamily="34" charset="0"/>
            </a:endParaRPr>
          </a:p>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RRAM and </a:t>
            </a:r>
            <a:r>
              <a:rPr lang="en-US" sz="1200" b="1" dirty="0" err="1">
                <a:solidFill>
                  <a:prstClr val="black"/>
                </a:solidFill>
                <a:latin typeface="Arial" panose="020B0604020202020204" pitchFamily="34" charset="0"/>
                <a:cs typeface="Arial" panose="020B0604020202020204" pitchFamily="34" charset="0"/>
              </a:rPr>
              <a:t>FeRAM</a:t>
            </a:r>
            <a:endParaRPr lang="en-US" sz="1200" b="1" dirty="0">
              <a:solidFill>
                <a:prstClr val="black"/>
              </a:solidFill>
              <a:latin typeface="Arial" panose="020B0604020202020204" pitchFamily="34" charset="0"/>
              <a:cs typeface="Arial" panose="020B0604020202020204" pitchFamily="34" charset="0"/>
            </a:endParaRP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Prof. Tuo-Hung Hou</a:t>
            </a:r>
            <a:r>
              <a:rPr lang="en-US" sz="1200" b="1" dirty="0">
                <a:solidFill>
                  <a:prstClr val="black"/>
                </a:solidFill>
                <a:latin typeface="Arial" panose="020B0604020202020204" pitchFamily="34" charset="0"/>
                <a:cs typeface="Arial" panose="020B0604020202020204" pitchFamily="34" charset="0"/>
              </a:rPr>
              <a:t> </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Director, TSRI</a:t>
            </a:r>
          </a:p>
        </p:txBody>
      </p:sp>
      <p:pic>
        <p:nvPicPr>
          <p:cNvPr id="26" name="Picture 25">
            <a:extLst>
              <a:ext uri="{FF2B5EF4-FFF2-40B4-BE49-F238E27FC236}">
                <a16:creationId xmlns:a16="http://schemas.microsoft.com/office/drawing/2014/main" id="{BA81056C-7973-C078-33EF-DDE6F73E9158}"/>
              </a:ext>
            </a:extLst>
          </p:cNvPr>
          <p:cNvPicPr>
            <a:picLocks noChangeAspect="1"/>
          </p:cNvPicPr>
          <p:nvPr/>
        </p:nvPicPr>
        <p:blipFill>
          <a:blip r:embed="rId9"/>
          <a:stretch>
            <a:fillRect/>
          </a:stretch>
        </p:blipFill>
        <p:spPr>
          <a:xfrm>
            <a:off x="734630" y="2555575"/>
            <a:ext cx="860116" cy="1130756"/>
          </a:xfrm>
          <a:prstGeom prst="rect">
            <a:avLst/>
          </a:prstGeom>
        </p:spPr>
      </p:pic>
      <p:sp>
        <p:nvSpPr>
          <p:cNvPr id="27" name="Rectangle 26">
            <a:extLst>
              <a:ext uri="{FF2B5EF4-FFF2-40B4-BE49-F238E27FC236}">
                <a16:creationId xmlns:a16="http://schemas.microsoft.com/office/drawing/2014/main" id="{55A35276-5312-FDA4-394B-65D852AE6CAB}"/>
              </a:ext>
            </a:extLst>
          </p:cNvPr>
          <p:cNvSpPr/>
          <p:nvPr/>
        </p:nvSpPr>
        <p:spPr>
          <a:xfrm>
            <a:off x="2644826" y="4240873"/>
            <a:ext cx="4996021" cy="723275"/>
          </a:xfrm>
          <a:prstGeom prst="rect">
            <a:avLst/>
          </a:prstGeom>
        </p:spPr>
        <p:txBody>
          <a:bodyPr wrap="square">
            <a:spAutoFit/>
          </a:bodyPr>
          <a:lstStyle/>
          <a:p>
            <a:pPr>
              <a:spcBef>
                <a:spcPts val="300"/>
              </a:spcBef>
              <a:defRPr/>
            </a:pPr>
            <a:r>
              <a:rPr lang="en-US" sz="1200" b="1" dirty="0">
                <a:solidFill>
                  <a:prstClr val="black"/>
                </a:solidFill>
                <a:latin typeface="Arial" panose="020B0604020202020204" pitchFamily="34" charset="0"/>
                <a:cs typeface="Arial" panose="020B0604020202020204" pitchFamily="34" charset="0"/>
              </a:rPr>
              <a:t>Spiral Materials and analysis </a:t>
            </a:r>
            <a:endParaRPr lang="en-US" sz="1200" dirty="0">
              <a:solidFill>
                <a:prstClr val="black"/>
              </a:solidFill>
              <a:latin typeface="Arial" panose="020B0604020202020204" pitchFamily="34" charset="0"/>
              <a:cs typeface="Arial" panose="020B0604020202020204" pitchFamily="34" charset="0"/>
            </a:endParaRPr>
          </a:p>
          <a:p>
            <a:pPr>
              <a:spcBef>
                <a:spcPts val="300"/>
              </a:spcBef>
              <a:defRPr/>
            </a:pPr>
            <a:r>
              <a:rPr lang="en-US" sz="1200" dirty="0">
                <a:solidFill>
                  <a:prstClr val="black"/>
                </a:solidFill>
                <a:latin typeface="Arial" panose="020B0604020202020204" pitchFamily="34" charset="0"/>
                <a:cs typeface="Arial" panose="020B0604020202020204" pitchFamily="34" charset="0"/>
              </a:rPr>
              <a:t>NAU, Prof. John Gibbs</a:t>
            </a:r>
          </a:p>
          <a:p>
            <a:pPr>
              <a:spcBef>
                <a:spcPts val="300"/>
              </a:spcBef>
              <a:defRPr/>
            </a:pPr>
            <a:r>
              <a:rPr lang="en-US" sz="1200" dirty="0">
                <a:solidFill>
                  <a:prstClr val="black"/>
                </a:solidFill>
                <a:latin typeface="Arial" panose="020B0604020202020204" pitchFamily="34" charset="0"/>
                <a:cs typeface="Arial" panose="020B0604020202020204" pitchFamily="34" charset="0"/>
              </a:rPr>
              <a:t>NAU, Prof. Mark Loeffler</a:t>
            </a:r>
          </a:p>
        </p:txBody>
      </p:sp>
      <p:pic>
        <p:nvPicPr>
          <p:cNvPr id="28" name="Picture 27">
            <a:extLst>
              <a:ext uri="{FF2B5EF4-FFF2-40B4-BE49-F238E27FC236}">
                <a16:creationId xmlns:a16="http://schemas.microsoft.com/office/drawing/2014/main" id="{656A2FCD-54E2-54D6-2A16-DF18BC5C658E}"/>
              </a:ext>
            </a:extLst>
          </p:cNvPr>
          <p:cNvPicPr>
            <a:picLocks noChangeAspect="1"/>
          </p:cNvPicPr>
          <p:nvPr/>
        </p:nvPicPr>
        <p:blipFill>
          <a:blip r:embed="rId10"/>
          <a:stretch>
            <a:fillRect/>
          </a:stretch>
        </p:blipFill>
        <p:spPr>
          <a:xfrm>
            <a:off x="5639556" y="1820528"/>
            <a:ext cx="672919" cy="672919"/>
          </a:xfrm>
          <a:prstGeom prst="rect">
            <a:avLst/>
          </a:prstGeom>
        </p:spPr>
      </p:pic>
      <p:sp>
        <p:nvSpPr>
          <p:cNvPr id="29" name="Oval 28">
            <a:extLst>
              <a:ext uri="{FF2B5EF4-FFF2-40B4-BE49-F238E27FC236}">
                <a16:creationId xmlns:a16="http://schemas.microsoft.com/office/drawing/2014/main" id="{CDF502EF-8852-57F7-A968-322C1B008FD4}"/>
              </a:ext>
            </a:extLst>
          </p:cNvPr>
          <p:cNvSpPr/>
          <p:nvPr/>
        </p:nvSpPr>
        <p:spPr>
          <a:xfrm>
            <a:off x="5829301" y="2966700"/>
            <a:ext cx="162431" cy="1444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4444EBA3-8D11-3C99-B608-844D18B6033C}"/>
              </a:ext>
            </a:extLst>
          </p:cNvPr>
          <p:cNvSpPr/>
          <p:nvPr/>
        </p:nvSpPr>
        <p:spPr>
          <a:xfrm>
            <a:off x="6084460" y="1756913"/>
            <a:ext cx="2290629" cy="723275"/>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Radiation Effect </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KU Leuven</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Prof. Jeffery </a:t>
            </a:r>
            <a:r>
              <a:rPr lang="en-US" sz="1200" dirty="0" err="1">
                <a:solidFill>
                  <a:prstClr val="black"/>
                </a:solidFill>
                <a:latin typeface="Arial" panose="020B0604020202020204" pitchFamily="34" charset="0"/>
                <a:cs typeface="Arial" panose="020B0604020202020204" pitchFamily="34" charset="0"/>
              </a:rPr>
              <a:t>Prinzie</a:t>
            </a:r>
            <a:endParaRPr lang="en-US" sz="1200" dirty="0">
              <a:solidFill>
                <a:prstClr val="black"/>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20459E1C-AC1D-354A-51FD-00BDA06ADB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584" y="4371245"/>
            <a:ext cx="1261447" cy="168192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B2795A3-12C2-D7A2-DD05-2D0A968B1C60}"/>
              </a:ext>
            </a:extLst>
          </p:cNvPr>
          <p:cNvSpPr txBox="1"/>
          <p:nvPr/>
        </p:nvSpPr>
        <p:spPr>
          <a:xfrm>
            <a:off x="5118815" y="6016843"/>
            <a:ext cx="1193660" cy="369332"/>
          </a:xfrm>
          <a:prstGeom prst="rect">
            <a:avLst/>
          </a:prstGeom>
          <a:noFill/>
        </p:spPr>
        <p:txBody>
          <a:bodyPr wrap="none" rtlCol="0">
            <a:spAutoFit/>
          </a:bodyPr>
          <a:lstStyle/>
          <a:p>
            <a:r>
              <a:rPr lang="en-US" dirty="0"/>
              <a:t>SDRL team</a:t>
            </a:r>
          </a:p>
        </p:txBody>
      </p:sp>
      <p:pic>
        <p:nvPicPr>
          <p:cNvPr id="38" name="Picture 37" descr="Image result for sanjay banerjee">
            <a:extLst>
              <a:ext uri="{FF2B5EF4-FFF2-40B4-BE49-F238E27FC236}">
                <a16:creationId xmlns:a16="http://schemas.microsoft.com/office/drawing/2014/main" id="{A3879051-36EF-C782-9AE6-F1F4AA6A876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969" r="30618"/>
          <a:stretch/>
        </p:blipFill>
        <p:spPr bwMode="auto">
          <a:xfrm>
            <a:off x="1620345" y="2555575"/>
            <a:ext cx="784462" cy="110026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05D86B36-DD70-5D1A-0205-9D85E9E60988}"/>
              </a:ext>
            </a:extLst>
          </p:cNvPr>
          <p:cNvSpPr/>
          <p:nvPr/>
        </p:nvSpPr>
        <p:spPr>
          <a:xfrm>
            <a:off x="625921" y="2077553"/>
            <a:ext cx="2844800" cy="276999"/>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Sandia National Laboratory</a:t>
            </a:r>
          </a:p>
        </p:txBody>
      </p:sp>
      <p:sp>
        <p:nvSpPr>
          <p:cNvPr id="40" name="Rectangle 39">
            <a:extLst>
              <a:ext uri="{FF2B5EF4-FFF2-40B4-BE49-F238E27FC236}">
                <a16:creationId xmlns:a16="http://schemas.microsoft.com/office/drawing/2014/main" id="{54B44F70-CFCF-6F8B-47EC-D82E8B991964}"/>
              </a:ext>
            </a:extLst>
          </p:cNvPr>
          <p:cNvSpPr/>
          <p:nvPr/>
        </p:nvSpPr>
        <p:spPr>
          <a:xfrm>
            <a:off x="7676010" y="1405766"/>
            <a:ext cx="2844800" cy="500137"/>
          </a:xfrm>
          <a:prstGeom prst="rect">
            <a:avLst/>
          </a:prstGeom>
        </p:spPr>
        <p:txBody>
          <a:bodyPr wrap="square">
            <a:spAutoFit/>
          </a:bodyPr>
          <a:lstStyle/>
          <a:p>
            <a:pPr algn="ctr">
              <a:spcBef>
                <a:spcPts val="300"/>
              </a:spcBef>
              <a:defRPr/>
            </a:pPr>
            <a:r>
              <a:rPr lang="en-US" sz="1200" b="1" dirty="0">
                <a:solidFill>
                  <a:prstClr val="black"/>
                </a:solidFill>
                <a:latin typeface="Arial" panose="020B0604020202020204" pitchFamily="34" charset="0"/>
                <a:cs typeface="Arial" panose="020B0604020202020204" pitchFamily="34" charset="0"/>
              </a:rPr>
              <a:t>University of Michigan</a:t>
            </a:r>
          </a:p>
          <a:p>
            <a:pPr algn="ctr">
              <a:spcBef>
                <a:spcPts val="300"/>
              </a:spcBef>
              <a:defRPr/>
            </a:pPr>
            <a:r>
              <a:rPr lang="en-US" sz="1200" dirty="0">
                <a:solidFill>
                  <a:prstClr val="black"/>
                </a:solidFill>
                <a:latin typeface="Arial" panose="020B0604020202020204" pitchFamily="34" charset="0"/>
                <a:cs typeface="Arial" panose="020B0604020202020204" pitchFamily="34" charset="0"/>
              </a:rPr>
              <a:t>Prof. </a:t>
            </a:r>
            <a:r>
              <a:rPr lang="en-US" sz="1200" dirty="0" err="1">
                <a:solidFill>
                  <a:prstClr val="black"/>
                </a:solidFill>
                <a:latin typeface="Arial" panose="020B0604020202020204" pitchFamily="34" charset="0"/>
                <a:cs typeface="Arial" panose="020B0604020202020204" pitchFamily="34" charset="0"/>
              </a:rPr>
              <a:t>Yiyang</a:t>
            </a:r>
            <a:r>
              <a:rPr lang="en-US" sz="1200" dirty="0">
                <a:solidFill>
                  <a:prstClr val="black"/>
                </a:solidFill>
                <a:latin typeface="Arial" panose="020B0604020202020204" pitchFamily="34" charset="0"/>
                <a:cs typeface="Arial" panose="020B0604020202020204" pitchFamily="34" charset="0"/>
              </a:rPr>
              <a:t> Li</a:t>
            </a:r>
          </a:p>
        </p:txBody>
      </p:sp>
    </p:spTree>
    <p:extLst>
      <p:ext uri="{BB962C8B-B14F-4D97-AF65-F5344CB8AC3E}">
        <p14:creationId xmlns:p14="http://schemas.microsoft.com/office/powerpoint/2010/main" val="1297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CA3F0-BDD0-8FAB-C6A7-049A03DD8BFB}"/>
              </a:ext>
            </a:extLst>
          </p:cNvPr>
          <p:cNvSpPr>
            <a:spLocks noGrp="1"/>
          </p:cNvSpPr>
          <p:nvPr>
            <p:ph idx="1"/>
          </p:nvPr>
        </p:nvSpPr>
        <p:spPr>
          <a:xfrm>
            <a:off x="7119989" y="769645"/>
            <a:ext cx="2298567" cy="851012"/>
          </a:xfrm>
        </p:spPr>
        <p:txBody>
          <a:bodyPr>
            <a:normAutofit fontScale="85000" lnSpcReduction="10000"/>
          </a:bodyPr>
          <a:lstStyle/>
          <a:p>
            <a:pPr marL="0" indent="0" algn="ctr">
              <a:buNone/>
            </a:pPr>
            <a:r>
              <a:rPr lang="en-US" sz="4000" dirty="0">
                <a:solidFill>
                  <a:schemeClr val="tx1"/>
                </a:solidFill>
              </a:rPr>
              <a:t>Thank you! </a:t>
            </a:r>
          </a:p>
        </p:txBody>
      </p:sp>
      <p:sp>
        <p:nvSpPr>
          <p:cNvPr id="4" name="Slide Number Placeholder 3">
            <a:extLst>
              <a:ext uri="{FF2B5EF4-FFF2-40B4-BE49-F238E27FC236}">
                <a16:creationId xmlns:a16="http://schemas.microsoft.com/office/drawing/2014/main" id="{93CC3FDB-05B2-C258-F5F6-C33B20C5DBCB}"/>
              </a:ext>
            </a:extLst>
          </p:cNvPr>
          <p:cNvSpPr>
            <a:spLocks noGrp="1"/>
          </p:cNvSpPr>
          <p:nvPr>
            <p:ph type="sldNum" sz="quarter" idx="12"/>
          </p:nvPr>
        </p:nvSpPr>
        <p:spPr/>
        <p:txBody>
          <a:bodyPr/>
          <a:lstStyle/>
          <a:p>
            <a:fld id="{C7D9C8F7-B9C9-4A6D-B783-DEA6E6070D58}" type="slidenum">
              <a:rPr lang="en-US" smtClean="0"/>
              <a:t>16</a:t>
            </a:fld>
            <a:endParaRPr lang="en-US"/>
          </a:p>
        </p:txBody>
      </p:sp>
      <p:sp>
        <p:nvSpPr>
          <p:cNvPr id="5" name="Footer Placeholder 4">
            <a:extLst>
              <a:ext uri="{FF2B5EF4-FFF2-40B4-BE49-F238E27FC236}">
                <a16:creationId xmlns:a16="http://schemas.microsoft.com/office/drawing/2014/main" id="{12A6BBD5-454D-55C2-9901-C5C29B1015CF}"/>
              </a:ext>
            </a:extLst>
          </p:cNvPr>
          <p:cNvSpPr>
            <a:spLocks noGrp="1"/>
          </p:cNvSpPr>
          <p:nvPr>
            <p:ph type="ftr" sz="quarter" idx="10"/>
          </p:nvPr>
        </p:nvSpPr>
        <p:spPr/>
        <p:txBody>
          <a:bodyPr/>
          <a:lstStyle/>
          <a:p>
            <a:r>
              <a:rPr lang="en-US" dirty="0"/>
              <a:t>2023 Arizona Space Grant Student Research Symposium│  April 21-22, 2023</a:t>
            </a:r>
          </a:p>
        </p:txBody>
      </p:sp>
      <p:pic>
        <p:nvPicPr>
          <p:cNvPr id="7" name="Picture 6">
            <a:extLst>
              <a:ext uri="{FF2B5EF4-FFF2-40B4-BE49-F238E27FC236}">
                <a16:creationId xmlns:a16="http://schemas.microsoft.com/office/drawing/2014/main" id="{80010A42-174A-7556-64A5-DA9C184007A9}"/>
              </a:ext>
            </a:extLst>
          </p:cNvPr>
          <p:cNvPicPr>
            <a:picLocks noChangeAspect="1"/>
          </p:cNvPicPr>
          <p:nvPr/>
        </p:nvPicPr>
        <p:blipFill>
          <a:blip r:embed="rId3"/>
          <a:stretch>
            <a:fillRect/>
          </a:stretch>
        </p:blipFill>
        <p:spPr>
          <a:xfrm>
            <a:off x="6678409" y="1444939"/>
            <a:ext cx="3157955" cy="2857198"/>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468DF904-1905-E78E-E6E8-CE9A0032E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530" y="514669"/>
            <a:ext cx="1968293" cy="1968293"/>
          </a:xfrm>
          <a:prstGeom prst="rect">
            <a:avLst/>
          </a:prstGeom>
        </p:spPr>
      </p:pic>
      <p:pic>
        <p:nvPicPr>
          <p:cNvPr id="10" name="Picture 9">
            <a:extLst>
              <a:ext uri="{FF2B5EF4-FFF2-40B4-BE49-F238E27FC236}">
                <a16:creationId xmlns:a16="http://schemas.microsoft.com/office/drawing/2014/main" id="{FBC5BDE9-FC65-2E33-0BB3-7A10D3B6A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309" y="514669"/>
            <a:ext cx="2633662" cy="3511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46906F1-92C6-DF04-BBC3-9771FF366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531" y="2549999"/>
            <a:ext cx="1968293" cy="14762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10;&#10;Description automatically generated">
            <a:extLst>
              <a:ext uri="{FF2B5EF4-FFF2-40B4-BE49-F238E27FC236}">
                <a16:creationId xmlns:a16="http://schemas.microsoft.com/office/drawing/2014/main" id="{A7B2FBEC-DDF0-9B09-E4E4-D517AB84C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2626" y="5140613"/>
            <a:ext cx="1655449" cy="452690"/>
          </a:xfrm>
          <a:prstGeom prst="rect">
            <a:avLst/>
          </a:prstGeom>
        </p:spPr>
      </p:pic>
      <p:pic>
        <p:nvPicPr>
          <p:cNvPr id="14" name="Picture 13">
            <a:extLst>
              <a:ext uri="{FF2B5EF4-FFF2-40B4-BE49-F238E27FC236}">
                <a16:creationId xmlns:a16="http://schemas.microsoft.com/office/drawing/2014/main" id="{32477445-696E-088C-8F9D-B323582C543A}"/>
              </a:ext>
            </a:extLst>
          </p:cNvPr>
          <p:cNvPicPr>
            <a:picLocks noChangeAspect="1"/>
          </p:cNvPicPr>
          <p:nvPr/>
        </p:nvPicPr>
        <p:blipFill>
          <a:blip r:embed="rId8"/>
          <a:stretch>
            <a:fillRect/>
          </a:stretch>
        </p:blipFill>
        <p:spPr>
          <a:xfrm>
            <a:off x="7762572" y="4910701"/>
            <a:ext cx="1565178" cy="876106"/>
          </a:xfrm>
          <a:prstGeom prst="rect">
            <a:avLst/>
          </a:prstGeom>
        </p:spPr>
      </p:pic>
      <p:pic>
        <p:nvPicPr>
          <p:cNvPr id="16" name="Picture 2" descr="Axiom Space — World's First Commercial Space Station">
            <a:extLst>
              <a:ext uri="{FF2B5EF4-FFF2-40B4-BE49-F238E27FC236}">
                <a16:creationId xmlns:a16="http://schemas.microsoft.com/office/drawing/2014/main" id="{31152A5F-BEDE-58E9-F6EB-A713A8E3FF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0009" y="5095714"/>
            <a:ext cx="1784964" cy="542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F5C6BAF-3AF2-539A-620B-D619F7728159}"/>
              </a:ext>
            </a:extLst>
          </p:cNvPr>
          <p:cNvPicPr>
            <a:picLocks noChangeAspect="1"/>
          </p:cNvPicPr>
          <p:nvPr/>
        </p:nvPicPr>
        <p:blipFill>
          <a:blip r:embed="rId10"/>
          <a:stretch>
            <a:fillRect/>
          </a:stretch>
        </p:blipFill>
        <p:spPr>
          <a:xfrm>
            <a:off x="1808320" y="4542548"/>
            <a:ext cx="1141460" cy="1595328"/>
          </a:xfrm>
          <a:prstGeom prst="rect">
            <a:avLst/>
          </a:prstGeom>
        </p:spPr>
      </p:pic>
      <p:pic>
        <p:nvPicPr>
          <p:cNvPr id="18" name="Picture 4">
            <a:extLst>
              <a:ext uri="{FF2B5EF4-FFF2-40B4-BE49-F238E27FC236}">
                <a16:creationId xmlns:a16="http://schemas.microsoft.com/office/drawing/2014/main" id="{B8BDD96B-3070-106A-C4E9-81C17CD53F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7379" y="4673733"/>
            <a:ext cx="1479650" cy="123733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9D5FB4C-055A-5082-78DA-166FA534CBB8}"/>
              </a:ext>
            </a:extLst>
          </p:cNvPr>
          <p:cNvSpPr txBox="1"/>
          <p:nvPr/>
        </p:nvSpPr>
        <p:spPr>
          <a:xfrm>
            <a:off x="1533209" y="4185496"/>
            <a:ext cx="6094428"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Collaborators and Sponsors:</a:t>
            </a:r>
          </a:p>
        </p:txBody>
      </p:sp>
    </p:spTree>
    <p:extLst>
      <p:ext uri="{BB962C8B-B14F-4D97-AF65-F5344CB8AC3E}">
        <p14:creationId xmlns:p14="http://schemas.microsoft.com/office/powerpoint/2010/main" val="337619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E27-C41C-6928-7D88-47B2B23A6479}"/>
              </a:ext>
            </a:extLst>
          </p:cNvPr>
          <p:cNvSpPr>
            <a:spLocks noGrp="1"/>
          </p:cNvSpPr>
          <p:nvPr>
            <p:ph type="title"/>
          </p:nvPr>
        </p:nvSpPr>
        <p:spPr/>
        <p:txBody>
          <a:bodyPr/>
          <a:lstStyle/>
          <a:p>
            <a:r>
              <a:rPr lang="en-US" dirty="0">
                <a:solidFill>
                  <a:schemeClr val="tx1"/>
                </a:solidFill>
              </a:rPr>
              <a:t>Backup Slides</a:t>
            </a:r>
          </a:p>
        </p:txBody>
      </p:sp>
      <p:sp>
        <p:nvSpPr>
          <p:cNvPr id="4" name="Slide Number Placeholder 3">
            <a:extLst>
              <a:ext uri="{FF2B5EF4-FFF2-40B4-BE49-F238E27FC236}">
                <a16:creationId xmlns:a16="http://schemas.microsoft.com/office/drawing/2014/main" id="{C7FA2B5F-2D30-6CC0-406D-CBFEF04F9D52}"/>
              </a:ext>
            </a:extLst>
          </p:cNvPr>
          <p:cNvSpPr>
            <a:spLocks noGrp="1"/>
          </p:cNvSpPr>
          <p:nvPr>
            <p:ph type="sldNum" sz="quarter" idx="12"/>
          </p:nvPr>
        </p:nvSpPr>
        <p:spPr/>
        <p:txBody>
          <a:bodyPr/>
          <a:lstStyle/>
          <a:p>
            <a:fld id="{C7D9C8F7-B9C9-4A6D-B783-DEA6E6070D58}" type="slidenum">
              <a:rPr lang="en-US" smtClean="0"/>
              <a:t>17</a:t>
            </a:fld>
            <a:endParaRPr lang="en-US"/>
          </a:p>
        </p:txBody>
      </p:sp>
      <p:sp>
        <p:nvSpPr>
          <p:cNvPr id="5" name="Footer Placeholder 4">
            <a:extLst>
              <a:ext uri="{FF2B5EF4-FFF2-40B4-BE49-F238E27FC236}">
                <a16:creationId xmlns:a16="http://schemas.microsoft.com/office/drawing/2014/main" id="{08C52B0E-2F30-F0D2-7BBE-3CD00F629357}"/>
              </a:ext>
            </a:extLst>
          </p:cNvPr>
          <p:cNvSpPr>
            <a:spLocks noGrp="1"/>
          </p:cNvSpPr>
          <p:nvPr>
            <p:ph type="ftr" sz="quarter" idx="10"/>
          </p:nvPr>
        </p:nvSpPr>
        <p:spPr/>
        <p:txBody>
          <a:bodyPr/>
          <a:lstStyle/>
          <a:p>
            <a:r>
              <a:rPr lang="en-US"/>
              <a:t>2023 7</a:t>
            </a:r>
            <a:r>
              <a:rPr lang="en-US" baseline="30000"/>
              <a:t>th</a:t>
            </a:r>
            <a:r>
              <a:rPr lang="en-US"/>
              <a:t> IEEE EDTM Conference│  March 7-10, 2023</a:t>
            </a:r>
            <a:endParaRPr lang="en-US" dirty="0"/>
          </a:p>
        </p:txBody>
      </p:sp>
      <p:pic>
        <p:nvPicPr>
          <p:cNvPr id="7" name="Picture 6" descr="Chart, line chart, scatter chart&#10;&#10;Description automatically generated">
            <a:extLst>
              <a:ext uri="{FF2B5EF4-FFF2-40B4-BE49-F238E27FC236}">
                <a16:creationId xmlns:a16="http://schemas.microsoft.com/office/drawing/2014/main" id="{E7680A8F-299F-189C-9226-75D7DE79E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3" y="3429000"/>
            <a:ext cx="6154613" cy="2968318"/>
          </a:xfrm>
          <a:prstGeom prst="rect">
            <a:avLst/>
          </a:prstGeom>
        </p:spPr>
      </p:pic>
      <p:pic>
        <p:nvPicPr>
          <p:cNvPr id="9" name="Picture 8" descr="Chart, line chart&#10;&#10;Description automatically generated">
            <a:extLst>
              <a:ext uri="{FF2B5EF4-FFF2-40B4-BE49-F238E27FC236}">
                <a16:creationId xmlns:a16="http://schemas.microsoft.com/office/drawing/2014/main" id="{ED28E0FE-26A6-4454-BFFF-47A664EA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504" y="-429103"/>
            <a:ext cx="7096992" cy="3422820"/>
          </a:xfrm>
          <a:prstGeom prst="rect">
            <a:avLst/>
          </a:prstGeom>
        </p:spPr>
      </p:pic>
      <p:pic>
        <p:nvPicPr>
          <p:cNvPr id="11" name="Picture 10" descr="Chart, line chart, histogram&#10;&#10;Description automatically generated">
            <a:extLst>
              <a:ext uri="{FF2B5EF4-FFF2-40B4-BE49-F238E27FC236}">
                <a16:creationId xmlns:a16="http://schemas.microsoft.com/office/drawing/2014/main" id="{96F14FA6-9A21-BF5A-FFB7-9E2B06B75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190" y="3528188"/>
            <a:ext cx="5241059" cy="2527719"/>
          </a:xfrm>
          <a:prstGeom prst="rect">
            <a:avLst/>
          </a:prstGeom>
        </p:spPr>
      </p:pic>
    </p:spTree>
    <p:extLst>
      <p:ext uri="{BB962C8B-B14F-4D97-AF65-F5344CB8AC3E}">
        <p14:creationId xmlns:p14="http://schemas.microsoft.com/office/powerpoint/2010/main" val="28089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a:xfrm>
            <a:off x="457199" y="146910"/>
            <a:ext cx="11648903" cy="886433"/>
          </a:xfrm>
        </p:spPr>
        <p:txBody>
          <a:bodyPr>
            <a:normAutofit fontScale="90000"/>
          </a:bodyPr>
          <a:lstStyle/>
          <a:p>
            <a:r>
              <a:rPr lang="en-US" dirty="0">
                <a:solidFill>
                  <a:schemeClr val="tx1"/>
                </a:solidFill>
              </a:rPr>
              <a:t>Physical Modeling- Spatial Half-Test-Half-Read (SHTHR) Method</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18</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graphicFrame>
        <p:nvGraphicFramePr>
          <p:cNvPr id="4" name="Table 5">
            <a:extLst>
              <a:ext uri="{FF2B5EF4-FFF2-40B4-BE49-F238E27FC236}">
                <a16:creationId xmlns:a16="http://schemas.microsoft.com/office/drawing/2014/main" id="{4D36D9A5-7205-E81E-A0BC-56CA414BD4E0}"/>
              </a:ext>
            </a:extLst>
          </p:cNvPr>
          <p:cNvGraphicFramePr>
            <a:graphicFrameLocks noGrp="1"/>
          </p:cNvGraphicFramePr>
          <p:nvPr>
            <p:extLst>
              <p:ext uri="{D42A27DB-BD31-4B8C-83A1-F6EECF244321}">
                <p14:modId xmlns:p14="http://schemas.microsoft.com/office/powerpoint/2010/main" val="1962512237"/>
              </p:ext>
            </p:extLst>
          </p:nvPr>
        </p:nvGraphicFramePr>
        <p:xfrm>
          <a:off x="6572393" y="4452809"/>
          <a:ext cx="3346938" cy="60960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tblGrid>
              <a:tr h="292421">
                <a:tc>
                  <a:txBody>
                    <a:bodyPr/>
                    <a:lstStyle/>
                    <a:p>
                      <a:r>
                        <a:rPr lang="en-US" sz="1400" b="1" dirty="0">
                          <a:latin typeface="Arial" panose="020B0604020202020204" pitchFamily="34" charset="0"/>
                          <a:cs typeface="Arial" panose="020B0604020202020204" pitchFamily="34" charset="0"/>
                        </a:rPr>
                        <a:t>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sz="1400" b="1" dirty="0">
                          <a:latin typeface="Arial" panose="020B0604020202020204" pitchFamily="34" charset="0"/>
                          <a:cs typeface="Arial" panose="020B0604020202020204" pitchFamily="34" charset="0"/>
                        </a:rPr>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400" dirty="0">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bl>
          </a:graphicData>
        </a:graphic>
      </p:graphicFrame>
      <p:sp>
        <p:nvSpPr>
          <p:cNvPr id="15" name="Content Placeholder 1">
            <a:extLst>
              <a:ext uri="{FF2B5EF4-FFF2-40B4-BE49-F238E27FC236}">
                <a16:creationId xmlns:a16="http://schemas.microsoft.com/office/drawing/2014/main" id="{EAA9CF5B-F462-40A7-B4E3-D0652007E97E}"/>
              </a:ext>
            </a:extLst>
          </p:cNvPr>
          <p:cNvSpPr>
            <a:spLocks noGrp="1"/>
          </p:cNvSpPr>
          <p:nvPr>
            <p:ph idx="1"/>
          </p:nvPr>
        </p:nvSpPr>
        <p:spPr>
          <a:xfrm>
            <a:off x="5175715" y="5188907"/>
            <a:ext cx="5845351" cy="587919"/>
          </a:xfrm>
        </p:spPr>
        <p:txBody>
          <a:bodyPr>
            <a:noAutofit/>
          </a:bodyPr>
          <a:lstStyle/>
          <a:p>
            <a:pPr algn="just"/>
            <a:r>
              <a:rPr lang="en-US" sz="2000" dirty="0">
                <a:solidFill>
                  <a:schemeClr val="tx1"/>
                </a:solidFill>
                <a:latin typeface="Arial" panose="020B0604020202020204" pitchFamily="34" charset="0"/>
                <a:cs typeface="Arial" panose="020B0604020202020204" pitchFamily="34" charset="0"/>
              </a:rPr>
              <a:t>Conductive filament is suggested to form in the anode side (+V) based on the SHTHR method.  </a:t>
            </a:r>
          </a:p>
          <a:p>
            <a:pPr algn="just"/>
            <a:endParaRPr lang="en-US" sz="20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2ABEFC8-3047-8C84-1CC4-292027243896}"/>
              </a:ext>
            </a:extLst>
          </p:cNvPr>
          <p:cNvPicPr>
            <a:picLocks noChangeAspect="1"/>
          </p:cNvPicPr>
          <p:nvPr/>
        </p:nvPicPr>
        <p:blipFill>
          <a:blip r:embed="rId3"/>
          <a:stretch>
            <a:fillRect/>
          </a:stretch>
        </p:blipFill>
        <p:spPr>
          <a:xfrm>
            <a:off x="1441403" y="685562"/>
            <a:ext cx="3243353" cy="5486876"/>
          </a:xfrm>
          <a:prstGeom prst="rect">
            <a:avLst/>
          </a:prstGeom>
        </p:spPr>
      </p:pic>
      <p:pic>
        <p:nvPicPr>
          <p:cNvPr id="6" name="Picture 5">
            <a:extLst>
              <a:ext uri="{FF2B5EF4-FFF2-40B4-BE49-F238E27FC236}">
                <a16:creationId xmlns:a16="http://schemas.microsoft.com/office/drawing/2014/main" id="{AB4386CA-C1C2-3E69-B7D6-9B281CC36BE0}"/>
              </a:ext>
            </a:extLst>
          </p:cNvPr>
          <p:cNvPicPr>
            <a:picLocks noChangeAspect="1"/>
          </p:cNvPicPr>
          <p:nvPr/>
        </p:nvPicPr>
        <p:blipFill rotWithShape="1">
          <a:blip r:embed="rId4"/>
          <a:srcRect b="17076"/>
          <a:stretch/>
        </p:blipFill>
        <p:spPr>
          <a:xfrm>
            <a:off x="5779935" y="1090561"/>
            <a:ext cx="4636910" cy="2740660"/>
          </a:xfrm>
          <a:prstGeom prst="rect">
            <a:avLst/>
          </a:prstGeom>
        </p:spPr>
      </p:pic>
      <p:sp>
        <p:nvSpPr>
          <p:cNvPr id="3" name="TextBox 2">
            <a:extLst>
              <a:ext uri="{FF2B5EF4-FFF2-40B4-BE49-F238E27FC236}">
                <a16:creationId xmlns:a16="http://schemas.microsoft.com/office/drawing/2014/main" id="{1589ECCB-632A-5BB8-7B49-B77A5F83A987}"/>
              </a:ext>
            </a:extLst>
          </p:cNvPr>
          <p:cNvSpPr txBox="1"/>
          <p:nvPr/>
        </p:nvSpPr>
        <p:spPr>
          <a:xfrm>
            <a:off x="5668960" y="3853256"/>
            <a:ext cx="2650603" cy="437872"/>
          </a:xfrm>
          <a:prstGeom prst="rect">
            <a:avLst/>
          </a:prstGeom>
        </p:spPr>
        <p:txBody>
          <a:bodyPr vert="horz" wrap="square" lIns="91440" tIns="45720" rIns="91440" bIns="45720" rtlCol="0" anchor="ctr" anchorCtr="0">
            <a:normAutofit/>
          </a:bodyPr>
          <a:lstStyle/>
          <a:p>
            <a:r>
              <a:rPr lang="en-US" sz="1900" b="1" dirty="0">
                <a:latin typeface="Arial" panose="020B0604020202020204" pitchFamily="34" charset="0"/>
                <a:cs typeface="Arial" panose="020B0604020202020204" pitchFamily="34" charset="0"/>
              </a:rPr>
              <a:t>Switching Gap Left</a:t>
            </a:r>
          </a:p>
        </p:txBody>
      </p:sp>
      <p:sp>
        <p:nvSpPr>
          <p:cNvPr id="7" name="TextBox 6">
            <a:extLst>
              <a:ext uri="{FF2B5EF4-FFF2-40B4-BE49-F238E27FC236}">
                <a16:creationId xmlns:a16="http://schemas.microsoft.com/office/drawing/2014/main" id="{C4319416-B485-2054-113B-49A2EE5DB5A8}"/>
              </a:ext>
            </a:extLst>
          </p:cNvPr>
          <p:cNvSpPr txBox="1"/>
          <p:nvPr/>
        </p:nvSpPr>
        <p:spPr>
          <a:xfrm>
            <a:off x="8319563" y="3853256"/>
            <a:ext cx="2650603" cy="437872"/>
          </a:xfrm>
          <a:prstGeom prst="rect">
            <a:avLst/>
          </a:prstGeom>
        </p:spPr>
        <p:txBody>
          <a:bodyPr vert="horz" wrap="square" lIns="91440" tIns="45720" rIns="91440" bIns="45720" rtlCol="0" anchor="ctr" anchorCtr="0">
            <a:normAutofit fontScale="92500"/>
          </a:bodyPr>
          <a:lstStyle/>
          <a:p>
            <a:r>
              <a:rPr lang="en-US" sz="2000" b="1" dirty="0">
                <a:latin typeface="Arial" panose="020B0604020202020204" pitchFamily="34" charset="0"/>
                <a:cs typeface="Arial" panose="020B0604020202020204" pitchFamily="34" charset="0"/>
              </a:rPr>
              <a:t>Switching Gap Right</a:t>
            </a:r>
          </a:p>
        </p:txBody>
      </p:sp>
      <p:pic>
        <p:nvPicPr>
          <p:cNvPr id="11" name="Picture 10">
            <a:extLst>
              <a:ext uri="{FF2B5EF4-FFF2-40B4-BE49-F238E27FC236}">
                <a16:creationId xmlns:a16="http://schemas.microsoft.com/office/drawing/2014/main" id="{6D35699E-D940-2460-EE09-D71FB2F34E8A}"/>
              </a:ext>
            </a:extLst>
          </p:cNvPr>
          <p:cNvPicPr>
            <a:picLocks noChangeAspect="1"/>
          </p:cNvPicPr>
          <p:nvPr/>
        </p:nvPicPr>
        <p:blipFill>
          <a:blip r:embed="rId5"/>
          <a:stretch>
            <a:fillRect/>
          </a:stretch>
        </p:blipFill>
        <p:spPr>
          <a:xfrm>
            <a:off x="9545951" y="1055378"/>
            <a:ext cx="2110923" cy="967824"/>
          </a:xfrm>
          <a:prstGeom prst="rect">
            <a:avLst/>
          </a:prstGeom>
        </p:spPr>
      </p:pic>
    </p:spTree>
    <p:extLst>
      <p:ext uri="{BB962C8B-B14F-4D97-AF65-F5344CB8AC3E}">
        <p14:creationId xmlns:p14="http://schemas.microsoft.com/office/powerpoint/2010/main" val="9661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normAutofit/>
          </a:bodyPr>
          <a:lstStyle/>
          <a:p>
            <a:r>
              <a:rPr lang="en-US" dirty="0">
                <a:solidFill>
                  <a:schemeClr val="tx1"/>
                </a:solidFill>
              </a:rPr>
              <a:t>Reliability </a:t>
            </a:r>
            <a:r>
              <a:rPr lang="en-US" dirty="0" err="1">
                <a:solidFill>
                  <a:schemeClr val="tx1"/>
                </a:solidFill>
              </a:rPr>
              <a:t>Charateristics</a:t>
            </a:r>
            <a:endParaRPr lang="en-US" dirty="0">
              <a:solidFill>
                <a:schemeClr val="tx1"/>
              </a:solidFill>
            </a:endParaRP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19</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2023 7</a:t>
            </a:r>
            <a:r>
              <a:rPr lang="en-US" baseline="30000" dirty="0"/>
              <a:t>th</a:t>
            </a:r>
            <a:r>
              <a:rPr lang="en-US" dirty="0"/>
              <a:t> IEEE EDTM Conference  │  March 7-10, 2023</a:t>
            </a:r>
          </a:p>
        </p:txBody>
      </p:sp>
      <p:sp>
        <p:nvSpPr>
          <p:cNvPr id="15" name="Rectangle 14">
            <a:extLst>
              <a:ext uri="{FF2B5EF4-FFF2-40B4-BE49-F238E27FC236}">
                <a16:creationId xmlns:a16="http://schemas.microsoft.com/office/drawing/2014/main" id="{55C82ACA-14DD-2F63-C240-E22B00F82403}"/>
              </a:ext>
            </a:extLst>
          </p:cNvPr>
          <p:cNvSpPr/>
          <p:nvPr/>
        </p:nvSpPr>
        <p:spPr>
          <a:xfrm>
            <a:off x="457200" y="1459011"/>
            <a:ext cx="4879910" cy="4161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458379-1B22-0C1B-1CBC-5234B0A77802}"/>
              </a:ext>
            </a:extLst>
          </p:cNvPr>
          <p:cNvSpPr txBox="1"/>
          <p:nvPr/>
        </p:nvSpPr>
        <p:spPr>
          <a:xfrm>
            <a:off x="1427584" y="2547257"/>
            <a:ext cx="3275045" cy="1632857"/>
          </a:xfrm>
          <a:prstGeom prst="rect">
            <a:avLst/>
          </a:prstGeom>
        </p:spPr>
        <p:txBody>
          <a:bodyPr vert="horz" wrap="square" lIns="91440" tIns="45720" rIns="91440" bIns="45720" rtlCol="0" anchor="ctr" anchorCtr="0">
            <a:normAutofit/>
          </a:bodyPr>
          <a:lstStyle/>
          <a:p>
            <a:r>
              <a:rPr lang="en-US" sz="4000" dirty="0">
                <a:solidFill>
                  <a:srgbClr val="323B5F"/>
                </a:solidFill>
              </a:rPr>
              <a:t>Retention</a:t>
            </a:r>
          </a:p>
          <a:p>
            <a:r>
              <a:rPr lang="en-US" sz="4000" dirty="0">
                <a:solidFill>
                  <a:srgbClr val="323B5F"/>
                </a:solidFill>
              </a:rPr>
              <a:t>100nm</a:t>
            </a:r>
          </a:p>
        </p:txBody>
      </p:sp>
      <p:pic>
        <p:nvPicPr>
          <p:cNvPr id="6" name="Picture 5">
            <a:extLst>
              <a:ext uri="{FF2B5EF4-FFF2-40B4-BE49-F238E27FC236}">
                <a16:creationId xmlns:a16="http://schemas.microsoft.com/office/drawing/2014/main" id="{CF1F69AC-A30F-83DB-70D2-8E2285F5E519}"/>
              </a:ext>
            </a:extLst>
          </p:cNvPr>
          <p:cNvPicPr>
            <a:picLocks noChangeAspect="1"/>
          </p:cNvPicPr>
          <p:nvPr/>
        </p:nvPicPr>
        <p:blipFill>
          <a:blip r:embed="rId3"/>
          <a:stretch>
            <a:fillRect/>
          </a:stretch>
        </p:blipFill>
        <p:spPr>
          <a:xfrm>
            <a:off x="5623524" y="2129525"/>
            <a:ext cx="6096000" cy="3293927"/>
          </a:xfrm>
          <a:prstGeom prst="rect">
            <a:avLst/>
          </a:prstGeom>
        </p:spPr>
      </p:pic>
      <p:sp>
        <p:nvSpPr>
          <p:cNvPr id="8" name="TextBox 7">
            <a:extLst>
              <a:ext uri="{FF2B5EF4-FFF2-40B4-BE49-F238E27FC236}">
                <a16:creationId xmlns:a16="http://schemas.microsoft.com/office/drawing/2014/main" id="{865056DC-5A83-88B3-A929-548D37C7ECC8}"/>
              </a:ext>
            </a:extLst>
          </p:cNvPr>
          <p:cNvSpPr txBox="1"/>
          <p:nvPr/>
        </p:nvSpPr>
        <p:spPr>
          <a:xfrm>
            <a:off x="6644640" y="1621536"/>
            <a:ext cx="4572000" cy="1097280"/>
          </a:xfrm>
          <a:prstGeom prst="rect">
            <a:avLst/>
          </a:prstGeom>
        </p:spPr>
        <p:txBody>
          <a:bodyPr vert="horz" wrap="square" lIns="91440" tIns="45720" rIns="91440" bIns="45720" rtlCol="0" anchor="ctr" anchorCtr="0">
            <a:normAutofit/>
          </a:bodyPr>
          <a:lstStyle/>
          <a:p>
            <a:r>
              <a:rPr lang="en-US" sz="3200" b="1" dirty="0">
                <a:latin typeface="Arial" panose="020B0604020202020204" pitchFamily="34" charset="0"/>
                <a:cs typeface="Arial" panose="020B0604020202020204" pitchFamily="34" charset="0"/>
              </a:rPr>
              <a:t>100 nm Endurance </a:t>
            </a:r>
          </a:p>
        </p:txBody>
      </p:sp>
    </p:spTree>
    <p:extLst>
      <p:ext uri="{BB962C8B-B14F-4D97-AF65-F5344CB8AC3E}">
        <p14:creationId xmlns:p14="http://schemas.microsoft.com/office/powerpoint/2010/main" val="8906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Outline </a:t>
            </a:r>
          </a:p>
        </p:txBody>
      </p:sp>
      <p:sp>
        <p:nvSpPr>
          <p:cNvPr id="3" name="Inhaltsplatzhalter 2"/>
          <p:cNvSpPr>
            <a:spLocks noGrp="1"/>
          </p:cNvSpPr>
          <p:nvPr>
            <p:ph idx="1"/>
          </p:nvPr>
        </p:nvSpPr>
        <p:spPr/>
        <p:txBody>
          <a:bodyPr/>
          <a:lstStyle/>
          <a:p>
            <a:r>
              <a:rPr lang="de-DE" dirty="0">
                <a:solidFill>
                  <a:schemeClr val="tx1"/>
                </a:solidFill>
                <a:latin typeface="Arial" panose="020B0604020202020204" pitchFamily="34" charset="0"/>
                <a:cs typeface="Arial" panose="020B0604020202020204" pitchFamily="34" charset="0"/>
              </a:rPr>
              <a:t>Introduction</a:t>
            </a:r>
          </a:p>
          <a:p>
            <a:r>
              <a:rPr lang="de-DE" dirty="0">
                <a:solidFill>
                  <a:schemeClr val="tx1"/>
                </a:solidFill>
                <a:latin typeface="Arial" panose="020B0604020202020204" pitchFamily="34" charset="0"/>
                <a:cs typeface="Arial" panose="020B0604020202020204" pitchFamily="34" charset="0"/>
              </a:rPr>
              <a:t>Results and Discussion</a:t>
            </a:r>
          </a:p>
          <a:p>
            <a:pPr lvl="1"/>
            <a:r>
              <a:rPr lang="de-DE" dirty="0">
                <a:solidFill>
                  <a:schemeClr val="tx1"/>
                </a:solidFill>
                <a:latin typeface="Arial" panose="020B0604020202020204" pitchFamily="34" charset="0"/>
                <a:cs typeface="Arial" panose="020B0604020202020204" pitchFamily="34" charset="0"/>
              </a:rPr>
              <a:t>Nanostructure of Helical Memory and Selector</a:t>
            </a:r>
          </a:p>
          <a:p>
            <a:pPr lvl="1"/>
            <a:r>
              <a:rPr lang="de-DE" dirty="0">
                <a:solidFill>
                  <a:schemeClr val="tx1"/>
                </a:solidFill>
                <a:latin typeface="Arial" panose="020B0604020202020204" pitchFamily="34" charset="0"/>
                <a:cs typeface="Arial" panose="020B0604020202020204" pitchFamily="34" charset="0"/>
              </a:rPr>
              <a:t>Electrical Characterization</a:t>
            </a:r>
          </a:p>
          <a:p>
            <a:r>
              <a:rPr lang="de-DE" dirty="0">
                <a:solidFill>
                  <a:schemeClr val="tx1"/>
                </a:solidFill>
                <a:latin typeface="Arial" panose="020B0604020202020204" pitchFamily="34" charset="0"/>
                <a:cs typeface="Arial" panose="020B0604020202020204" pitchFamily="34" charset="0"/>
              </a:rPr>
              <a:t>Conclusion </a:t>
            </a:r>
          </a:p>
          <a:p>
            <a:endParaRPr lang="de-DE"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C7D9C8F7-B9C9-4A6D-B783-DEA6E6070D58}" type="slidenum">
              <a:rPr lang="en-US" smtClean="0"/>
              <a:t>2</a:t>
            </a:fld>
            <a:endParaRPr lang="en-US"/>
          </a:p>
        </p:txBody>
      </p:sp>
      <p:sp>
        <p:nvSpPr>
          <p:cNvPr id="5" name="Footer Placeholder 2">
            <a:extLst>
              <a:ext uri="{FF2B5EF4-FFF2-40B4-BE49-F238E27FC236}">
                <a16:creationId xmlns:a16="http://schemas.microsoft.com/office/drawing/2014/main" id="{56ECEA6D-B6EF-DB3B-BFAA-15770495B800}"/>
              </a:ext>
            </a:extLst>
          </p:cNvPr>
          <p:cNvSpPr>
            <a:spLocks noGrp="1"/>
          </p:cNvSpPr>
          <p:nvPr>
            <p:ph type="ftr" sz="quarter" idx="10"/>
          </p:nvPr>
        </p:nvSpPr>
        <p:spPr>
          <a:xfrm>
            <a:off x="1959427" y="6519635"/>
            <a:ext cx="8934996" cy="365125"/>
          </a:xfrm>
        </p:spPr>
        <p:txBody>
          <a:bodyPr/>
          <a:lstStyle>
            <a:lvl1pPr>
              <a:defRPr/>
            </a:lvl1pPr>
          </a:lstStyle>
          <a:p>
            <a:r>
              <a:rPr lang="en-US"/>
              <a:t>2023 Arizona Space Grant Student Research Symposium│  April 21-22, 2023</a:t>
            </a:r>
            <a:endParaRPr lang="en-US" dirty="0"/>
          </a:p>
        </p:txBody>
      </p:sp>
      <p:pic>
        <p:nvPicPr>
          <p:cNvPr id="6" name="Picture 5">
            <a:extLst>
              <a:ext uri="{FF2B5EF4-FFF2-40B4-BE49-F238E27FC236}">
                <a16:creationId xmlns:a16="http://schemas.microsoft.com/office/drawing/2014/main" id="{CA9F329B-C4CE-DE33-3F8F-B630E94AF7E2}"/>
              </a:ext>
            </a:extLst>
          </p:cNvPr>
          <p:cNvPicPr>
            <a:picLocks noChangeAspect="1"/>
          </p:cNvPicPr>
          <p:nvPr/>
        </p:nvPicPr>
        <p:blipFill>
          <a:blip r:embed="rId3"/>
          <a:stretch>
            <a:fillRect/>
          </a:stretch>
        </p:blipFill>
        <p:spPr>
          <a:xfrm>
            <a:off x="8671524" y="1478944"/>
            <a:ext cx="2992404" cy="4182245"/>
          </a:xfrm>
          <a:prstGeom prst="rect">
            <a:avLst/>
          </a:prstGeom>
        </p:spPr>
      </p:pic>
    </p:spTree>
    <p:extLst>
      <p:ext uri="{BB962C8B-B14F-4D97-AF65-F5344CB8AC3E}">
        <p14:creationId xmlns:p14="http://schemas.microsoft.com/office/powerpoint/2010/main" val="1884826484"/>
      </p:ext>
    </p:extLst>
  </p:cSld>
  <p:clrMapOvr>
    <a:masterClrMapping/>
  </p:clrMapOvr>
  <mc:AlternateContent xmlns:mc="http://schemas.openxmlformats.org/markup-compatibility/2006" xmlns:p14="http://schemas.microsoft.com/office/powerpoint/2010/main">
    <mc:Choice Requires="p14">
      <p:transition spd="slow" p14:dur="2000" advTm="1773"/>
    </mc:Choice>
    <mc:Fallback xmlns="">
      <p:transition spd="slow" advTm="1773"/>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Footer Placeholder 2">
            <a:extLst>
              <a:ext uri="{FF2B5EF4-FFF2-40B4-BE49-F238E27FC236}">
                <a16:creationId xmlns:a16="http://schemas.microsoft.com/office/drawing/2014/main" id="{4917922D-019E-C3BE-805B-C4018BA4A104}"/>
              </a:ext>
            </a:extLst>
          </p:cNvPr>
          <p:cNvSpPr>
            <a:spLocks noGrp="1"/>
          </p:cNvSpPr>
          <p:nvPr>
            <p:ph type="ftr" sz="quarter" idx="10"/>
          </p:nvPr>
        </p:nvSpPr>
        <p:spPr>
          <a:xfrm>
            <a:off x="1959427" y="6519635"/>
            <a:ext cx="8934996" cy="365125"/>
          </a:xfrm>
        </p:spPr>
        <p:txBody>
          <a:bodyPr/>
          <a:lstStyle>
            <a:lvl1pPr>
              <a:defRPr/>
            </a:lvl1pPr>
          </a:lstStyle>
          <a:p>
            <a:r>
              <a:rPr lang="en-US" dirty="0"/>
              <a:t>2023 7</a:t>
            </a:r>
            <a:r>
              <a:rPr lang="en-US" baseline="30000" dirty="0"/>
              <a:t>th</a:t>
            </a:r>
            <a:r>
              <a:rPr lang="en-US" dirty="0"/>
              <a:t> IEEE EDTM Conference  │  March 7-10, 2023</a:t>
            </a:r>
          </a:p>
        </p:txBody>
      </p:sp>
      <p:sp>
        <p:nvSpPr>
          <p:cNvPr id="29" name="Slide Number Placeholder 8">
            <a:extLst>
              <a:ext uri="{FF2B5EF4-FFF2-40B4-BE49-F238E27FC236}">
                <a16:creationId xmlns:a16="http://schemas.microsoft.com/office/drawing/2014/main" id="{4EF61F0D-D9CF-C7FA-CAD7-692E176E1346}"/>
              </a:ext>
            </a:extLst>
          </p:cNvPr>
          <p:cNvSpPr>
            <a:spLocks noGrp="1"/>
          </p:cNvSpPr>
          <p:nvPr>
            <p:ph type="sldNum" sz="quarter" idx="12"/>
          </p:nvPr>
        </p:nvSpPr>
        <p:spPr>
          <a:xfrm>
            <a:off x="11452221" y="6533910"/>
            <a:ext cx="653882" cy="330621"/>
          </a:xfrm>
        </p:spPr>
        <p:txBody>
          <a:bodyPr/>
          <a:lstStyle/>
          <a:p>
            <a:fld id="{7823D42C-69E0-42D2-858F-96473CCE793D}" type="slidenum">
              <a:rPr lang="en-US" smtClean="0"/>
              <a:pPr/>
              <a:t>20</a:t>
            </a:fld>
            <a:endParaRPr lang="en-US" dirty="0"/>
          </a:p>
        </p:txBody>
      </p:sp>
      <p:sp>
        <p:nvSpPr>
          <p:cNvPr id="30" name="Title 3">
            <a:extLst>
              <a:ext uri="{FF2B5EF4-FFF2-40B4-BE49-F238E27FC236}">
                <a16:creationId xmlns:a16="http://schemas.microsoft.com/office/drawing/2014/main" id="{9C7BA0C6-8437-84F1-14C5-87C99FF88B6B}"/>
              </a:ext>
            </a:extLst>
          </p:cNvPr>
          <p:cNvSpPr txBox="1">
            <a:spLocks/>
          </p:cNvSpPr>
          <p:nvPr/>
        </p:nvSpPr>
        <p:spPr>
          <a:xfrm>
            <a:off x="378823" y="1224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US" sz="3600" dirty="0">
                <a:solidFill>
                  <a:schemeClr val="tx1"/>
                </a:solidFill>
                <a:latin typeface="Arial" panose="020B0604020202020204" pitchFamily="34" charset="0"/>
                <a:cs typeface="Arial" panose="020B0604020202020204" pitchFamily="34" charset="0"/>
              </a:rPr>
              <a:t>Why Tungsten-Oxide?</a:t>
            </a:r>
            <a:endParaRPr lang="en-US" sz="3600" dirty="0">
              <a:latin typeface="Arial" panose="020B0604020202020204" pitchFamily="34" charset="0"/>
              <a:cs typeface="Arial" panose="020B0604020202020204" pitchFamily="34" charset="0"/>
            </a:endParaRPr>
          </a:p>
        </p:txBody>
      </p:sp>
      <p:sp>
        <p:nvSpPr>
          <p:cNvPr id="31" name="Content Placeholder 1">
            <a:extLst>
              <a:ext uri="{FF2B5EF4-FFF2-40B4-BE49-F238E27FC236}">
                <a16:creationId xmlns:a16="http://schemas.microsoft.com/office/drawing/2014/main" id="{07FB7A59-0C06-B361-4BAD-AA39D4A45716}"/>
              </a:ext>
            </a:extLst>
          </p:cNvPr>
          <p:cNvSpPr txBox="1">
            <a:spLocks/>
          </p:cNvSpPr>
          <p:nvPr/>
        </p:nvSpPr>
        <p:spPr>
          <a:xfrm>
            <a:off x="378823" y="5158312"/>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67" dirty="0">
                <a:solidFill>
                  <a:schemeClr val="tx1"/>
                </a:solidFill>
                <a:latin typeface="Arial" panose="020B0604020202020204" pitchFamily="34" charset="0"/>
                <a:cs typeface="Arial" panose="020B0604020202020204" pitchFamily="34" charset="0"/>
              </a:rPr>
              <a:t>WOx is CMOS compatible with W commonly used in low metal layer (M0), and WOx used in transistor oxide for its high K properties.</a:t>
            </a:r>
          </a:p>
        </p:txBody>
      </p:sp>
    </p:spTree>
    <p:extLst>
      <p:ext uri="{BB962C8B-B14F-4D97-AF65-F5344CB8AC3E}">
        <p14:creationId xmlns:p14="http://schemas.microsoft.com/office/powerpoint/2010/main" val="28706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a:xfrm>
            <a:off x="457199" y="146910"/>
            <a:ext cx="11648903" cy="886433"/>
          </a:xfrm>
        </p:spPr>
        <p:txBody>
          <a:bodyPr>
            <a:normAutofit/>
          </a:bodyPr>
          <a:lstStyle/>
          <a:p>
            <a:r>
              <a:rPr lang="en-US" dirty="0">
                <a:solidFill>
                  <a:schemeClr val="tx1"/>
                </a:solidFill>
              </a:rPr>
              <a:t>Physical Modeling- Spatial Half-Test-Half-Read Method</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21</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2023 7</a:t>
            </a:r>
            <a:r>
              <a:rPr lang="en-US" baseline="30000" dirty="0"/>
              <a:t>th</a:t>
            </a:r>
            <a:r>
              <a:rPr lang="en-US" dirty="0"/>
              <a:t> IEEE EDTM Conference  │  March 7-10, 2023</a:t>
            </a:r>
          </a:p>
        </p:txBody>
      </p:sp>
      <p:graphicFrame>
        <p:nvGraphicFramePr>
          <p:cNvPr id="4" name="Table 5">
            <a:extLst>
              <a:ext uri="{FF2B5EF4-FFF2-40B4-BE49-F238E27FC236}">
                <a16:creationId xmlns:a16="http://schemas.microsoft.com/office/drawing/2014/main" id="{4D36D9A5-7205-E81E-A0BC-56CA414BD4E0}"/>
              </a:ext>
            </a:extLst>
          </p:cNvPr>
          <p:cNvGraphicFramePr>
            <a:graphicFrameLocks noGrp="1"/>
          </p:cNvGraphicFramePr>
          <p:nvPr>
            <p:extLst>
              <p:ext uri="{D42A27DB-BD31-4B8C-83A1-F6EECF244321}">
                <p14:modId xmlns:p14="http://schemas.microsoft.com/office/powerpoint/2010/main" val="2480074036"/>
              </p:ext>
            </p:extLst>
          </p:nvPr>
        </p:nvGraphicFramePr>
        <p:xfrm>
          <a:off x="6718399" y="1693869"/>
          <a:ext cx="4462584" cy="146304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gridCol w="1115646">
                  <a:extLst>
                    <a:ext uri="{9D8B030D-6E8A-4147-A177-3AD203B41FA5}">
                      <a16:colId xmlns:a16="http://schemas.microsoft.com/office/drawing/2014/main" val="281098076"/>
                    </a:ext>
                  </a:extLst>
                </a:gridCol>
              </a:tblGrid>
              <a:tr h="292421">
                <a:tc>
                  <a:txBody>
                    <a:bodyPr/>
                    <a:lstStyle/>
                    <a:p>
                      <a:r>
                        <a:rPr lang="en-US" b="1" dirty="0"/>
                        <a:t>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b="1" dirty="0"/>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highlight>
                            <a:srgbClr val="FFFF00"/>
                          </a:highlight>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r h="292421">
                <a:tc>
                  <a:txBody>
                    <a:bodyPr/>
                    <a:lstStyle/>
                    <a:p>
                      <a:r>
                        <a:rPr lang="en-US" b="1" dirty="0"/>
                        <a:t>100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71870"/>
                  </a:ext>
                </a:extLst>
              </a:tr>
              <a:tr h="292421">
                <a:tc>
                  <a:txBody>
                    <a:bodyPr/>
                    <a:lstStyle/>
                    <a:p>
                      <a:r>
                        <a:rPr lang="en-US" b="1" dirty="0"/>
                        <a:t>200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98386"/>
                  </a:ext>
                </a:extLst>
              </a:tr>
            </a:tbl>
          </a:graphicData>
        </a:graphic>
      </p:graphicFrame>
      <p:graphicFrame>
        <p:nvGraphicFramePr>
          <p:cNvPr id="6" name="Table 5">
            <a:extLst>
              <a:ext uri="{FF2B5EF4-FFF2-40B4-BE49-F238E27FC236}">
                <a16:creationId xmlns:a16="http://schemas.microsoft.com/office/drawing/2014/main" id="{07332135-A013-0D7C-BDAB-CA177FD1CF8D}"/>
              </a:ext>
            </a:extLst>
          </p:cNvPr>
          <p:cNvGraphicFramePr>
            <a:graphicFrameLocks noGrp="1"/>
          </p:cNvGraphicFramePr>
          <p:nvPr>
            <p:extLst>
              <p:ext uri="{D42A27DB-BD31-4B8C-83A1-F6EECF244321}">
                <p14:modId xmlns:p14="http://schemas.microsoft.com/office/powerpoint/2010/main" val="2565936558"/>
              </p:ext>
            </p:extLst>
          </p:nvPr>
        </p:nvGraphicFramePr>
        <p:xfrm>
          <a:off x="6718399" y="3768854"/>
          <a:ext cx="4462584" cy="146304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gridCol w="1115646">
                  <a:extLst>
                    <a:ext uri="{9D8B030D-6E8A-4147-A177-3AD203B41FA5}">
                      <a16:colId xmlns:a16="http://schemas.microsoft.com/office/drawing/2014/main" val="281098076"/>
                    </a:ext>
                  </a:extLst>
                </a:gridCol>
              </a:tblGrid>
              <a:tr h="292421">
                <a:tc>
                  <a:txBody>
                    <a:bodyPr/>
                    <a:lstStyle/>
                    <a:p>
                      <a:r>
                        <a:rPr lang="en-US" b="1" dirty="0"/>
                        <a:t>LRS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b="1" dirty="0"/>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highlight>
                            <a:srgbClr val="FFFF00"/>
                          </a:highlight>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r h="292421">
                <a:tc>
                  <a:txBody>
                    <a:bodyPr/>
                    <a:lstStyle/>
                    <a:p>
                      <a:r>
                        <a:rPr lang="en-US" b="1" dirty="0"/>
                        <a:t>100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71870"/>
                  </a:ext>
                </a:extLst>
              </a:tr>
              <a:tr h="292421">
                <a:tc>
                  <a:txBody>
                    <a:bodyPr/>
                    <a:lstStyle/>
                    <a:p>
                      <a:r>
                        <a:rPr lang="en-US" b="1" dirty="0"/>
                        <a:t>200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98386"/>
                  </a:ext>
                </a:extLst>
              </a:tr>
            </a:tbl>
          </a:graphicData>
        </a:graphic>
      </p:graphicFrame>
      <p:sp>
        <p:nvSpPr>
          <p:cNvPr id="43" name="TextBox 42">
            <a:extLst>
              <a:ext uri="{FF2B5EF4-FFF2-40B4-BE49-F238E27FC236}">
                <a16:creationId xmlns:a16="http://schemas.microsoft.com/office/drawing/2014/main" id="{6A075EA7-25DF-E586-4E00-9A466A6B5403}"/>
              </a:ext>
            </a:extLst>
          </p:cNvPr>
          <p:cNvSpPr txBox="1"/>
          <p:nvPr/>
        </p:nvSpPr>
        <p:spPr>
          <a:xfrm>
            <a:off x="2932746" y="2623276"/>
            <a:ext cx="3441379" cy="1476664"/>
          </a:xfrm>
          <a:prstGeom prst="rect">
            <a:avLst/>
          </a:prstGeom>
        </p:spPr>
        <p:txBody>
          <a:bodyPr vert="horz" wrap="square" lIns="91440" tIns="45720" rIns="91440" bIns="45720" rtlCol="0" anchor="ctr" anchorCtr="0">
            <a:normAutofit/>
          </a:bodyPr>
          <a:lstStyle/>
          <a:p>
            <a:r>
              <a:rPr lang="en-US" sz="2400" u="sng" dirty="0">
                <a:latin typeface="Arial" panose="020B0604020202020204" pitchFamily="34" charset="0"/>
                <a:cs typeface="Arial" panose="020B0604020202020204" pitchFamily="34" charset="0"/>
              </a:rPr>
              <a:t>HRS Conclusions:</a:t>
            </a:r>
          </a:p>
          <a:p>
            <a:pPr marL="342900" indent="-342900">
              <a:buFont typeface="+mj-lt"/>
              <a:buAutoNum type="arabicPeriod"/>
            </a:pPr>
            <a:r>
              <a:rPr lang="en-US" dirty="0">
                <a:latin typeface="Arial" panose="020B0604020202020204" pitchFamily="34" charset="0"/>
                <a:cs typeface="Arial" panose="020B0604020202020204" pitchFamily="34" charset="0"/>
              </a:rPr>
              <a:t>Invalid if FR&gt;(HRL|HRR)</a:t>
            </a:r>
          </a:p>
          <a:p>
            <a:pPr marL="342900" indent="-342900">
              <a:buFont typeface="+mj-lt"/>
              <a:buAutoNum type="arabicPeriod"/>
            </a:pPr>
            <a:r>
              <a:rPr lang="en-US" dirty="0">
                <a:latin typeface="Arial" panose="020B0604020202020204" pitchFamily="34" charset="0"/>
                <a:cs typeface="Arial" panose="020B0604020202020204" pitchFamily="34" charset="0"/>
              </a:rPr>
              <a:t>CF Left if HRL&lt;HRR</a:t>
            </a:r>
          </a:p>
          <a:p>
            <a:pPr marL="342900" indent="-342900">
              <a:buFont typeface="+mj-lt"/>
              <a:buAutoNum type="arabicPeriod"/>
            </a:pPr>
            <a:r>
              <a:rPr lang="en-US" dirty="0">
                <a:latin typeface="Arial" panose="020B0604020202020204" pitchFamily="34" charset="0"/>
                <a:cs typeface="Arial" panose="020B0604020202020204" pitchFamily="34" charset="0"/>
              </a:rPr>
              <a:t>CF Right if HRR&lt;HRL</a:t>
            </a:r>
          </a:p>
        </p:txBody>
      </p:sp>
      <p:sp>
        <p:nvSpPr>
          <p:cNvPr id="45" name="TextBox 44">
            <a:extLst>
              <a:ext uri="{FF2B5EF4-FFF2-40B4-BE49-F238E27FC236}">
                <a16:creationId xmlns:a16="http://schemas.microsoft.com/office/drawing/2014/main" id="{73F965BF-0735-4066-4470-7C428FDCA42B}"/>
              </a:ext>
            </a:extLst>
          </p:cNvPr>
          <p:cNvSpPr txBox="1"/>
          <p:nvPr/>
        </p:nvSpPr>
        <p:spPr>
          <a:xfrm>
            <a:off x="2932747" y="4130388"/>
            <a:ext cx="3441379" cy="1529206"/>
          </a:xfrm>
          <a:prstGeom prst="rect">
            <a:avLst/>
          </a:prstGeom>
        </p:spPr>
        <p:txBody>
          <a:bodyPr vert="horz" wrap="square" lIns="91440" tIns="45720" rIns="91440" bIns="45720" rtlCol="0" anchor="ctr" anchorCtr="0">
            <a:normAutofit/>
          </a:bodyPr>
          <a:lstStyle/>
          <a:p>
            <a:r>
              <a:rPr lang="en-US" sz="2400" u="sng" dirty="0">
                <a:latin typeface="Arial" panose="020B0604020202020204" pitchFamily="34" charset="0"/>
                <a:cs typeface="Arial" panose="020B0604020202020204" pitchFamily="34" charset="0"/>
              </a:rPr>
              <a:t>LRS Conclusions:</a:t>
            </a:r>
          </a:p>
          <a:p>
            <a:pPr marL="342900" indent="-342900">
              <a:buFont typeface="+mj-lt"/>
              <a:buAutoNum type="arabicPeriod"/>
            </a:pPr>
            <a:r>
              <a:rPr lang="en-US" dirty="0">
                <a:latin typeface="Arial" panose="020B0604020202020204" pitchFamily="34" charset="0"/>
                <a:cs typeface="Arial" panose="020B0604020202020204" pitchFamily="34" charset="0"/>
              </a:rPr>
              <a:t>Invalid if FR&lt;(HRL|HRR)</a:t>
            </a:r>
          </a:p>
          <a:p>
            <a:pPr marL="342900" indent="-342900">
              <a:buFont typeface="+mj-lt"/>
              <a:buAutoNum type="arabicPeriod"/>
            </a:pPr>
            <a:r>
              <a:rPr lang="en-US" dirty="0">
                <a:latin typeface="Arial" panose="020B0604020202020204" pitchFamily="34" charset="0"/>
                <a:cs typeface="Arial" panose="020B0604020202020204" pitchFamily="34" charset="0"/>
              </a:rPr>
              <a:t>CF Left if HRL&lt;HRR</a:t>
            </a:r>
          </a:p>
          <a:p>
            <a:pPr marL="342900" indent="-342900">
              <a:buFont typeface="+mj-lt"/>
              <a:buAutoNum type="arabicPeriod"/>
            </a:pPr>
            <a:r>
              <a:rPr lang="en-US" dirty="0">
                <a:latin typeface="Arial" panose="020B0604020202020204" pitchFamily="34" charset="0"/>
                <a:cs typeface="Arial" panose="020B0604020202020204" pitchFamily="34" charset="0"/>
              </a:rPr>
              <a:t>CF Right if HRR&lt;HRL</a:t>
            </a:r>
          </a:p>
          <a:p>
            <a:endParaRPr lang="en-US" sz="2400" u="sng"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D0AAB4C-0CE6-544F-40AB-299E77F0A074}"/>
              </a:ext>
            </a:extLst>
          </p:cNvPr>
          <p:cNvSpPr txBox="1"/>
          <p:nvPr/>
        </p:nvSpPr>
        <p:spPr>
          <a:xfrm>
            <a:off x="2932747" y="1417581"/>
            <a:ext cx="3949378" cy="1273464"/>
          </a:xfrm>
          <a:prstGeom prst="rect">
            <a:avLst/>
          </a:prstGeom>
        </p:spPr>
        <p:txBody>
          <a:bodyPr vert="horz" wrap="square" lIns="91440" tIns="45720" rIns="91440" bIns="45720" rtlCol="0" anchor="ctr" anchorCtr="0">
            <a:normAutofit lnSpcReduction="10000"/>
          </a:bodyPr>
          <a:lstStyle/>
          <a:p>
            <a:r>
              <a:rPr lang="en-US" sz="2000" dirty="0">
                <a:latin typeface="Arial" panose="020B0604020202020204" pitchFamily="34" charset="0"/>
                <a:cs typeface="Arial" panose="020B0604020202020204" pitchFamily="34" charset="0"/>
              </a:rPr>
              <a:t>FR= Full Read</a:t>
            </a:r>
          </a:p>
          <a:p>
            <a:r>
              <a:rPr lang="en-US" sz="2000" dirty="0">
                <a:latin typeface="Arial" panose="020B0604020202020204" pitchFamily="34" charset="0"/>
                <a:cs typeface="Arial" panose="020B0604020202020204" pitchFamily="34" charset="0"/>
              </a:rPr>
              <a:t>HRL= Half read left</a:t>
            </a:r>
          </a:p>
          <a:p>
            <a:r>
              <a:rPr lang="en-US" sz="2000" dirty="0">
                <a:latin typeface="Arial" panose="020B0604020202020204" pitchFamily="34" charset="0"/>
                <a:cs typeface="Arial" panose="020B0604020202020204" pitchFamily="34" charset="0"/>
              </a:rPr>
              <a:t>HRR= Half read right</a:t>
            </a:r>
          </a:p>
          <a:p>
            <a:r>
              <a:rPr lang="en-US" dirty="0">
                <a:latin typeface="Arial" panose="020B0604020202020204" pitchFamily="34" charset="0"/>
                <a:cs typeface="Arial" panose="020B0604020202020204" pitchFamily="34" charset="0"/>
              </a:rPr>
              <a:t>* Conditions in Current</a:t>
            </a:r>
          </a:p>
        </p:txBody>
      </p:sp>
    </p:spTree>
    <p:extLst>
      <p:ext uri="{BB962C8B-B14F-4D97-AF65-F5344CB8AC3E}">
        <p14:creationId xmlns:p14="http://schemas.microsoft.com/office/powerpoint/2010/main" val="174060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E27-C41C-6928-7D88-47B2B23A6479}"/>
              </a:ext>
            </a:extLst>
          </p:cNvPr>
          <p:cNvSpPr>
            <a:spLocks noGrp="1"/>
          </p:cNvSpPr>
          <p:nvPr>
            <p:ph type="title"/>
          </p:nvPr>
        </p:nvSpPr>
        <p:spPr/>
        <p:txBody>
          <a:bodyPr/>
          <a:lstStyle/>
          <a:p>
            <a:r>
              <a:rPr lang="en-US" dirty="0">
                <a:solidFill>
                  <a:schemeClr val="tx1"/>
                </a:solidFill>
              </a:rPr>
              <a:t>Backup Slides</a:t>
            </a:r>
          </a:p>
        </p:txBody>
      </p:sp>
      <p:sp>
        <p:nvSpPr>
          <p:cNvPr id="4" name="Slide Number Placeholder 3">
            <a:extLst>
              <a:ext uri="{FF2B5EF4-FFF2-40B4-BE49-F238E27FC236}">
                <a16:creationId xmlns:a16="http://schemas.microsoft.com/office/drawing/2014/main" id="{C7FA2B5F-2D30-6CC0-406D-CBFEF04F9D52}"/>
              </a:ext>
            </a:extLst>
          </p:cNvPr>
          <p:cNvSpPr>
            <a:spLocks noGrp="1"/>
          </p:cNvSpPr>
          <p:nvPr>
            <p:ph type="sldNum" sz="quarter" idx="12"/>
          </p:nvPr>
        </p:nvSpPr>
        <p:spPr/>
        <p:txBody>
          <a:bodyPr/>
          <a:lstStyle/>
          <a:p>
            <a:fld id="{C7D9C8F7-B9C9-4A6D-B783-DEA6E6070D58}" type="slidenum">
              <a:rPr lang="en-US" smtClean="0"/>
              <a:t>22</a:t>
            </a:fld>
            <a:endParaRPr lang="en-US"/>
          </a:p>
        </p:txBody>
      </p:sp>
      <p:sp>
        <p:nvSpPr>
          <p:cNvPr id="5" name="Footer Placeholder 4">
            <a:extLst>
              <a:ext uri="{FF2B5EF4-FFF2-40B4-BE49-F238E27FC236}">
                <a16:creationId xmlns:a16="http://schemas.microsoft.com/office/drawing/2014/main" id="{08C52B0E-2F30-F0D2-7BBE-3CD00F629357}"/>
              </a:ext>
            </a:extLst>
          </p:cNvPr>
          <p:cNvSpPr>
            <a:spLocks noGrp="1"/>
          </p:cNvSpPr>
          <p:nvPr>
            <p:ph type="ftr" sz="quarter" idx="10"/>
          </p:nvPr>
        </p:nvSpPr>
        <p:spPr/>
        <p:txBody>
          <a:bodyPr/>
          <a:lstStyle/>
          <a:p>
            <a:r>
              <a:rPr lang="en-US"/>
              <a:t>2023 7</a:t>
            </a:r>
            <a:r>
              <a:rPr lang="en-US" baseline="30000"/>
              <a:t>th</a:t>
            </a:r>
            <a:r>
              <a:rPr lang="en-US"/>
              <a:t> IEEE EDTM Conference│  March 7-10, 2023</a:t>
            </a:r>
            <a:endParaRPr lang="en-US" dirty="0"/>
          </a:p>
        </p:txBody>
      </p:sp>
      <p:grpSp>
        <p:nvGrpSpPr>
          <p:cNvPr id="3" name="Group 2">
            <a:extLst>
              <a:ext uri="{FF2B5EF4-FFF2-40B4-BE49-F238E27FC236}">
                <a16:creationId xmlns:a16="http://schemas.microsoft.com/office/drawing/2014/main" id="{A5C9E9A2-28F7-A313-C9E1-EF17ADE396C4}"/>
              </a:ext>
            </a:extLst>
          </p:cNvPr>
          <p:cNvGrpSpPr/>
          <p:nvPr/>
        </p:nvGrpSpPr>
        <p:grpSpPr>
          <a:xfrm>
            <a:off x="1721857" y="2682527"/>
            <a:ext cx="3879182" cy="2187924"/>
            <a:chOff x="639506" y="3705535"/>
            <a:chExt cx="3879182" cy="2187924"/>
          </a:xfrm>
        </p:grpSpPr>
        <p:pic>
          <p:nvPicPr>
            <p:cNvPr id="6" name="Picture 5">
              <a:extLst>
                <a:ext uri="{FF2B5EF4-FFF2-40B4-BE49-F238E27FC236}">
                  <a16:creationId xmlns:a16="http://schemas.microsoft.com/office/drawing/2014/main" id="{BE36FA7E-5BFA-9198-4981-352E71A27588}"/>
                </a:ext>
              </a:extLst>
            </p:cNvPr>
            <p:cNvPicPr>
              <a:picLocks noChangeAspect="1"/>
            </p:cNvPicPr>
            <p:nvPr/>
          </p:nvPicPr>
          <p:blipFill rotWithShape="1">
            <a:blip r:embed="rId2"/>
            <a:srcRect b="35031"/>
            <a:stretch/>
          </p:blipFill>
          <p:spPr>
            <a:xfrm>
              <a:off x="639506" y="3705535"/>
              <a:ext cx="3879182" cy="1465394"/>
            </a:xfrm>
            <a:prstGeom prst="rect">
              <a:avLst/>
            </a:prstGeom>
            <a:ln>
              <a:noFill/>
            </a:ln>
          </p:spPr>
        </p:pic>
        <p:sp>
          <p:nvSpPr>
            <p:cNvPr id="8" name="Rectangle 7">
              <a:extLst>
                <a:ext uri="{FF2B5EF4-FFF2-40B4-BE49-F238E27FC236}">
                  <a16:creationId xmlns:a16="http://schemas.microsoft.com/office/drawing/2014/main" id="{F10E9F2E-2BE5-7831-7B75-DFD9B347B1AA}"/>
                </a:ext>
              </a:extLst>
            </p:cNvPr>
            <p:cNvSpPr/>
            <p:nvPr/>
          </p:nvSpPr>
          <p:spPr>
            <a:xfrm>
              <a:off x="1349431" y="5171702"/>
              <a:ext cx="2576945" cy="218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59294E-AC0F-6AD7-56A4-7B18B5ED482D}"/>
                </a:ext>
              </a:extLst>
            </p:cNvPr>
            <p:cNvSpPr/>
            <p:nvPr/>
          </p:nvSpPr>
          <p:spPr>
            <a:xfrm>
              <a:off x="1349430" y="5389911"/>
              <a:ext cx="2576945" cy="218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CCC134-9948-5664-031A-2D8DA0929A1F}"/>
                </a:ext>
              </a:extLst>
            </p:cNvPr>
            <p:cNvSpPr/>
            <p:nvPr/>
          </p:nvSpPr>
          <p:spPr>
            <a:xfrm>
              <a:off x="1349430" y="5602852"/>
              <a:ext cx="2576945" cy="218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CB315B-E9CE-2170-555A-0D393F24282A}"/>
                </a:ext>
              </a:extLst>
            </p:cNvPr>
            <p:cNvSpPr txBox="1"/>
            <p:nvPr/>
          </p:nvSpPr>
          <p:spPr>
            <a:xfrm>
              <a:off x="2094326" y="5322779"/>
              <a:ext cx="1375960" cy="352471"/>
            </a:xfrm>
            <a:prstGeom prst="rect">
              <a:avLst/>
            </a:prstGeom>
          </p:spPr>
          <p:txBody>
            <a:bodyPr vert="horz" wrap="square" lIns="91440" tIns="45720" rIns="91440" bIns="45720" rtlCol="0" anchor="ctr" anchorCtr="0">
              <a:normAutofit/>
            </a:bodyPr>
            <a:lstStyle/>
            <a:p>
              <a:r>
                <a:rPr lang="en-US" sz="1200" dirty="0">
                  <a:latin typeface="Times New Roman" panose="02020603050405020304" pitchFamily="18" charset="0"/>
                  <a:cs typeface="Times New Roman" panose="02020603050405020304" pitchFamily="18" charset="0"/>
                </a:rPr>
                <a:t>Crystalline</a:t>
              </a:r>
              <a:r>
                <a:rPr lang="en-US" sz="1200" dirty="0">
                  <a:solidFill>
                    <a:srgbClr val="323B5F"/>
                  </a:solidFill>
                  <a:latin typeface="Times New Roman" panose="02020603050405020304" pitchFamily="18" charset="0"/>
                  <a:cs typeface="Times New Roman" panose="02020603050405020304" pitchFamily="18" charset="0"/>
                </a:rPr>
                <a:t> ITO</a:t>
              </a:r>
              <a:endParaRPr lang="en-US" sz="1100" dirty="0">
                <a:solidFill>
                  <a:srgbClr val="323B5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0097CD8-5537-EBBE-DFE3-37F250AA32A1}"/>
                </a:ext>
              </a:extLst>
            </p:cNvPr>
            <p:cNvSpPr txBox="1"/>
            <p:nvPr/>
          </p:nvSpPr>
          <p:spPr>
            <a:xfrm>
              <a:off x="2380238" y="5540988"/>
              <a:ext cx="567594" cy="352471"/>
            </a:xfrm>
            <a:prstGeom prst="rect">
              <a:avLst/>
            </a:prstGeom>
          </p:spPr>
          <p:txBody>
            <a:bodyPr vert="horz" wrap="square" lIns="91440" tIns="45720" rIns="91440" bIns="45720" rtlCol="0" anchor="ctr" anchorCtr="0">
              <a:normAutofit/>
            </a:bodyPr>
            <a:lstStyle/>
            <a:p>
              <a:r>
                <a:rPr lang="en-US" sz="1200" dirty="0">
                  <a:latin typeface="Times New Roman" panose="02020603050405020304" pitchFamily="18" charset="0"/>
                  <a:cs typeface="Times New Roman" panose="02020603050405020304" pitchFamily="18" charset="0"/>
                </a:rPr>
                <a:t>Glass</a:t>
              </a:r>
              <a:endParaRPr lang="en-US" sz="1100" dirty="0">
                <a:solidFill>
                  <a:srgbClr val="323B5F"/>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122B276B-6501-800D-C3EE-82079ED0A0A1}"/>
                </a:ext>
              </a:extLst>
            </p:cNvPr>
            <p:cNvSpPr/>
            <p:nvPr/>
          </p:nvSpPr>
          <p:spPr>
            <a:xfrm>
              <a:off x="1455053" y="5193336"/>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9AB97B-1136-3F66-F975-C24421DBB5B7}"/>
                </a:ext>
              </a:extLst>
            </p:cNvPr>
            <p:cNvSpPr/>
            <p:nvPr/>
          </p:nvSpPr>
          <p:spPr>
            <a:xfrm>
              <a:off x="1572670" y="5186778"/>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EC3281-E2E2-727F-A655-50335FC64E73}"/>
                </a:ext>
              </a:extLst>
            </p:cNvPr>
            <p:cNvSpPr/>
            <p:nvPr/>
          </p:nvSpPr>
          <p:spPr>
            <a:xfrm>
              <a:off x="1689382" y="5193336"/>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95082A6-1783-1706-73BA-62C2D3E39571}"/>
                </a:ext>
              </a:extLst>
            </p:cNvPr>
            <p:cNvSpPr/>
            <p:nvPr/>
          </p:nvSpPr>
          <p:spPr>
            <a:xfrm>
              <a:off x="1812556" y="5193558"/>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C389E39-562C-C0AF-52A6-EDC2C5967F5B}"/>
                </a:ext>
              </a:extLst>
            </p:cNvPr>
            <p:cNvSpPr/>
            <p:nvPr/>
          </p:nvSpPr>
          <p:spPr>
            <a:xfrm>
              <a:off x="1924909" y="5193558"/>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B0D7BF-5FC5-DF5B-6C31-AA7BECE7AE34}"/>
                </a:ext>
              </a:extLst>
            </p:cNvPr>
            <p:cNvSpPr/>
            <p:nvPr/>
          </p:nvSpPr>
          <p:spPr>
            <a:xfrm>
              <a:off x="2037262" y="5193558"/>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4168D3A-F6C5-91C8-838A-5FAF687EBC2D}"/>
                </a:ext>
              </a:extLst>
            </p:cNvPr>
            <p:cNvSpPr/>
            <p:nvPr/>
          </p:nvSpPr>
          <p:spPr>
            <a:xfrm>
              <a:off x="2155025" y="5188671"/>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25D8A5-E4E1-FE46-0F33-9FC51F0B4054}"/>
                </a:ext>
              </a:extLst>
            </p:cNvPr>
            <p:cNvSpPr/>
            <p:nvPr/>
          </p:nvSpPr>
          <p:spPr>
            <a:xfrm>
              <a:off x="1357772" y="5194316"/>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34A567D-03F7-6B3F-5184-B4ECAA8304EC}"/>
                </a:ext>
              </a:extLst>
            </p:cNvPr>
            <p:cNvSpPr/>
            <p:nvPr/>
          </p:nvSpPr>
          <p:spPr>
            <a:xfrm>
              <a:off x="2272788" y="5193336"/>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10BD478-9182-13F6-1F4B-9E0E052FDFDA}"/>
                </a:ext>
              </a:extLst>
            </p:cNvPr>
            <p:cNvSpPr/>
            <p:nvPr/>
          </p:nvSpPr>
          <p:spPr>
            <a:xfrm>
              <a:off x="2398104" y="5187932"/>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C5B2AA-65ED-626C-BCDE-5B6DE5DDEE5E}"/>
                </a:ext>
              </a:extLst>
            </p:cNvPr>
            <p:cNvSpPr/>
            <p:nvPr/>
          </p:nvSpPr>
          <p:spPr>
            <a:xfrm>
              <a:off x="2530453" y="5187932"/>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E9CDCDF-F00A-3C53-0C91-B2B293FB7188}"/>
                </a:ext>
              </a:extLst>
            </p:cNvPr>
            <p:cNvSpPr/>
            <p:nvPr/>
          </p:nvSpPr>
          <p:spPr>
            <a:xfrm>
              <a:off x="2661654" y="5180734"/>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62B9180-F2FC-6AEB-7E41-C4D7AC63B621}"/>
                </a:ext>
              </a:extLst>
            </p:cNvPr>
            <p:cNvSpPr/>
            <p:nvPr/>
          </p:nvSpPr>
          <p:spPr>
            <a:xfrm>
              <a:off x="2769103" y="5181360"/>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082C94E3-4AD5-86BD-737E-75792D6E7A92}"/>
                </a:ext>
              </a:extLst>
            </p:cNvPr>
            <p:cNvSpPr/>
            <p:nvPr/>
          </p:nvSpPr>
          <p:spPr>
            <a:xfrm>
              <a:off x="2897180" y="5186557"/>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821DB91-9B21-6953-7891-62932508F781}"/>
                </a:ext>
              </a:extLst>
            </p:cNvPr>
            <p:cNvSpPr txBox="1"/>
            <p:nvPr/>
          </p:nvSpPr>
          <p:spPr>
            <a:xfrm>
              <a:off x="2380238" y="5081344"/>
              <a:ext cx="814297" cy="352471"/>
            </a:xfrm>
            <a:prstGeom prst="rect">
              <a:avLst/>
            </a:prstGeom>
          </p:spPr>
          <p:txBody>
            <a:bodyPr vert="horz" wrap="square" lIns="91440" tIns="45720" rIns="91440" bIns="45720" rtlCol="0" anchor="ctr" anchorCtr="0">
              <a:normAutofit/>
            </a:bodyPr>
            <a:lstStyle/>
            <a:p>
              <a:r>
                <a:rPr lang="en-US" sz="1600" dirty="0">
                  <a:latin typeface="Times New Roman" panose="02020603050405020304" pitchFamily="18" charset="0"/>
                  <a:cs typeface="Times New Roman" panose="02020603050405020304" pitchFamily="18" charset="0"/>
                </a:rPr>
                <a:t>WO</a:t>
              </a:r>
              <a:r>
                <a:rPr lang="en-US" sz="1600" baseline="-25000" dirty="0">
                  <a:latin typeface="Times New Roman" panose="02020603050405020304" pitchFamily="18" charset="0"/>
                  <a:cs typeface="Times New Roman" panose="02020603050405020304" pitchFamily="18" charset="0"/>
                </a:rPr>
                <a:t>x</a:t>
              </a:r>
              <a:endParaRPr lang="en-US" sz="1400" dirty="0">
                <a:latin typeface="Times New Roman" panose="02020603050405020304" pitchFamily="18" charset="0"/>
                <a:cs typeface="Times New Roman" panose="02020603050405020304" pitchFamily="18" charset="0"/>
              </a:endParaRPr>
            </a:p>
          </p:txBody>
        </p:sp>
        <p:sp>
          <p:nvSpPr>
            <p:cNvPr id="30" name="Freeform: Shape 29">
              <a:extLst>
                <a:ext uri="{FF2B5EF4-FFF2-40B4-BE49-F238E27FC236}">
                  <a16:creationId xmlns:a16="http://schemas.microsoft.com/office/drawing/2014/main" id="{FA55ED52-CCD0-E0D6-7A7D-2E48337C5492}"/>
                </a:ext>
              </a:extLst>
            </p:cNvPr>
            <p:cNvSpPr/>
            <p:nvPr/>
          </p:nvSpPr>
          <p:spPr>
            <a:xfrm>
              <a:off x="3017683" y="5187932"/>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3BA3E91-618B-3FB0-1A2B-305F54A3E49E}"/>
                </a:ext>
              </a:extLst>
            </p:cNvPr>
            <p:cNvSpPr/>
            <p:nvPr/>
          </p:nvSpPr>
          <p:spPr>
            <a:xfrm>
              <a:off x="3133375" y="5187932"/>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D1F4DB-4BEF-4202-62D1-DBA85DB13BFF}"/>
                </a:ext>
              </a:extLst>
            </p:cNvPr>
            <p:cNvSpPr/>
            <p:nvPr/>
          </p:nvSpPr>
          <p:spPr>
            <a:xfrm>
              <a:off x="3255074" y="5192191"/>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186E516-4840-3879-98A5-35B19BD30FA0}"/>
                </a:ext>
              </a:extLst>
            </p:cNvPr>
            <p:cNvSpPr/>
            <p:nvPr/>
          </p:nvSpPr>
          <p:spPr>
            <a:xfrm>
              <a:off x="3366751" y="5187932"/>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432AF62-99BE-28D3-3D23-78432EB0B72A}"/>
                </a:ext>
              </a:extLst>
            </p:cNvPr>
            <p:cNvSpPr/>
            <p:nvPr/>
          </p:nvSpPr>
          <p:spPr>
            <a:xfrm>
              <a:off x="3480025" y="5193336"/>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35FA1C7-BEBA-13E6-58BC-1607A1BD4EBB}"/>
                </a:ext>
              </a:extLst>
            </p:cNvPr>
            <p:cNvSpPr/>
            <p:nvPr/>
          </p:nvSpPr>
          <p:spPr>
            <a:xfrm>
              <a:off x="3594753" y="5189369"/>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014F273-1D1C-BCA8-BF0C-AC61A5F97370}"/>
                </a:ext>
              </a:extLst>
            </p:cNvPr>
            <p:cNvSpPr/>
            <p:nvPr/>
          </p:nvSpPr>
          <p:spPr>
            <a:xfrm>
              <a:off x="3705306" y="5187931"/>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71ECC91-E3C5-1803-FE4D-9B1C7021A3C2}"/>
                </a:ext>
              </a:extLst>
            </p:cNvPr>
            <p:cNvSpPr/>
            <p:nvPr/>
          </p:nvSpPr>
          <p:spPr>
            <a:xfrm>
              <a:off x="3805974" y="5194317"/>
              <a:ext cx="107449" cy="188055"/>
            </a:xfrm>
            <a:custGeom>
              <a:avLst/>
              <a:gdLst>
                <a:gd name="connsiteX0" fmla="*/ 96520 w 107449"/>
                <a:gd name="connsiteY0" fmla="*/ 0 h 188055"/>
                <a:gd name="connsiteX1" fmla="*/ 50800 w 107449"/>
                <a:gd name="connsiteY1" fmla="*/ 5080 h 188055"/>
                <a:gd name="connsiteX2" fmla="*/ 40640 w 107449"/>
                <a:gd name="connsiteY2" fmla="*/ 76200 h 188055"/>
                <a:gd name="connsiteX3" fmla="*/ 66040 w 107449"/>
                <a:gd name="connsiteY3" fmla="*/ 81280 h 188055"/>
                <a:gd name="connsiteX4" fmla="*/ 81280 w 107449"/>
                <a:gd name="connsiteY4" fmla="*/ 86360 h 188055"/>
                <a:gd name="connsiteX5" fmla="*/ 96520 w 107449"/>
                <a:gd name="connsiteY5" fmla="*/ 55880 h 188055"/>
                <a:gd name="connsiteX6" fmla="*/ 66040 w 107449"/>
                <a:gd name="connsiteY6" fmla="*/ 45720 h 188055"/>
                <a:gd name="connsiteX7" fmla="*/ 30480 w 107449"/>
                <a:gd name="connsiteY7" fmla="*/ 50800 h 188055"/>
                <a:gd name="connsiteX8" fmla="*/ 20320 w 107449"/>
                <a:gd name="connsiteY8" fmla="*/ 71120 h 188055"/>
                <a:gd name="connsiteX9" fmla="*/ 10160 w 107449"/>
                <a:gd name="connsiteY9" fmla="*/ 101600 h 188055"/>
                <a:gd name="connsiteX10" fmla="*/ 101600 w 107449"/>
                <a:gd name="connsiteY10" fmla="*/ 142240 h 188055"/>
                <a:gd name="connsiteX11" fmla="*/ 96520 w 107449"/>
                <a:gd name="connsiteY11" fmla="*/ 127000 h 188055"/>
                <a:gd name="connsiteX12" fmla="*/ 66040 w 107449"/>
                <a:gd name="connsiteY12" fmla="*/ 116840 h 188055"/>
                <a:gd name="connsiteX13" fmla="*/ 45720 w 107449"/>
                <a:gd name="connsiteY13" fmla="*/ 121920 h 188055"/>
                <a:gd name="connsiteX14" fmla="*/ 30480 w 107449"/>
                <a:gd name="connsiteY14" fmla="*/ 132080 h 188055"/>
                <a:gd name="connsiteX15" fmla="*/ 15240 w 107449"/>
                <a:gd name="connsiteY15" fmla="*/ 137160 h 188055"/>
                <a:gd name="connsiteX16" fmla="*/ 0 w 107449"/>
                <a:gd name="connsiteY16" fmla="*/ 172720 h 188055"/>
                <a:gd name="connsiteX17" fmla="*/ 15240 w 107449"/>
                <a:gd name="connsiteY17" fmla="*/ 182880 h 1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49" h="188055">
                  <a:moveTo>
                    <a:pt x="96520" y="0"/>
                  </a:moveTo>
                  <a:cubicBezTo>
                    <a:pt x="81280" y="1693"/>
                    <a:pt x="65347" y="231"/>
                    <a:pt x="50800" y="5080"/>
                  </a:cubicBezTo>
                  <a:cubicBezTo>
                    <a:pt x="22692" y="14449"/>
                    <a:pt x="33980" y="62880"/>
                    <a:pt x="40640" y="76200"/>
                  </a:cubicBezTo>
                  <a:cubicBezTo>
                    <a:pt x="44501" y="83923"/>
                    <a:pt x="57663" y="79186"/>
                    <a:pt x="66040" y="81280"/>
                  </a:cubicBezTo>
                  <a:cubicBezTo>
                    <a:pt x="71235" y="82579"/>
                    <a:pt x="76200" y="84667"/>
                    <a:pt x="81280" y="86360"/>
                  </a:cubicBezTo>
                  <a:cubicBezTo>
                    <a:pt x="93289" y="83358"/>
                    <a:pt x="123607" y="82967"/>
                    <a:pt x="96520" y="55880"/>
                  </a:cubicBezTo>
                  <a:cubicBezTo>
                    <a:pt x="88947" y="48307"/>
                    <a:pt x="66040" y="45720"/>
                    <a:pt x="66040" y="45720"/>
                  </a:cubicBezTo>
                  <a:cubicBezTo>
                    <a:pt x="54187" y="47413"/>
                    <a:pt x="40947" y="44985"/>
                    <a:pt x="30480" y="50800"/>
                  </a:cubicBezTo>
                  <a:cubicBezTo>
                    <a:pt x="23860" y="54478"/>
                    <a:pt x="23132" y="64089"/>
                    <a:pt x="20320" y="71120"/>
                  </a:cubicBezTo>
                  <a:cubicBezTo>
                    <a:pt x="16343" y="81064"/>
                    <a:pt x="10160" y="101600"/>
                    <a:pt x="10160" y="101600"/>
                  </a:cubicBezTo>
                  <a:cubicBezTo>
                    <a:pt x="23823" y="163083"/>
                    <a:pt x="8887" y="166963"/>
                    <a:pt x="101600" y="142240"/>
                  </a:cubicBezTo>
                  <a:cubicBezTo>
                    <a:pt x="106774" y="140860"/>
                    <a:pt x="100877" y="130112"/>
                    <a:pt x="96520" y="127000"/>
                  </a:cubicBezTo>
                  <a:cubicBezTo>
                    <a:pt x="87805" y="120775"/>
                    <a:pt x="66040" y="116840"/>
                    <a:pt x="66040" y="116840"/>
                  </a:cubicBezTo>
                  <a:cubicBezTo>
                    <a:pt x="59267" y="118533"/>
                    <a:pt x="52137" y="119170"/>
                    <a:pt x="45720" y="121920"/>
                  </a:cubicBezTo>
                  <a:cubicBezTo>
                    <a:pt x="40108" y="124325"/>
                    <a:pt x="35941" y="129350"/>
                    <a:pt x="30480" y="132080"/>
                  </a:cubicBezTo>
                  <a:cubicBezTo>
                    <a:pt x="25691" y="134475"/>
                    <a:pt x="20320" y="135467"/>
                    <a:pt x="15240" y="137160"/>
                  </a:cubicBezTo>
                  <a:cubicBezTo>
                    <a:pt x="6944" y="149603"/>
                    <a:pt x="0" y="156318"/>
                    <a:pt x="0" y="172720"/>
                  </a:cubicBezTo>
                  <a:cubicBezTo>
                    <a:pt x="0" y="194691"/>
                    <a:pt x="4729" y="188135"/>
                    <a:pt x="15240" y="182880"/>
                  </a:cubicBezTo>
                </a:path>
              </a:pathLst>
            </a:custGeom>
            <a:noFill/>
            <a:ln>
              <a:solidFill>
                <a:srgbClr val="79C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38211C93-7014-22E7-284A-71AA8FA6BDBB}"/>
              </a:ext>
            </a:extLst>
          </p:cNvPr>
          <p:cNvPicPr>
            <a:picLocks noChangeAspect="1"/>
          </p:cNvPicPr>
          <p:nvPr/>
        </p:nvPicPr>
        <p:blipFill>
          <a:blip r:embed="rId3"/>
          <a:stretch>
            <a:fillRect/>
          </a:stretch>
        </p:blipFill>
        <p:spPr>
          <a:xfrm>
            <a:off x="7183275" y="3528414"/>
            <a:ext cx="3011685" cy="847417"/>
          </a:xfrm>
          <a:prstGeom prst="rect">
            <a:avLst/>
          </a:prstGeom>
        </p:spPr>
      </p:pic>
    </p:spTree>
    <p:extLst>
      <p:ext uri="{BB962C8B-B14F-4D97-AF65-F5344CB8AC3E}">
        <p14:creationId xmlns:p14="http://schemas.microsoft.com/office/powerpoint/2010/main" val="1490162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a:xfrm>
            <a:off x="457199" y="146910"/>
            <a:ext cx="11648903" cy="886433"/>
          </a:xfrm>
        </p:spPr>
        <p:txBody>
          <a:bodyPr>
            <a:normAutofit/>
          </a:bodyPr>
          <a:lstStyle/>
          <a:p>
            <a:r>
              <a:rPr lang="en-US" dirty="0">
                <a:solidFill>
                  <a:schemeClr val="tx1"/>
                </a:solidFill>
              </a:rPr>
              <a:t>Physical Modeling- Spatial Half-Test-Half-Read Method</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23</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2023 7</a:t>
            </a:r>
            <a:r>
              <a:rPr lang="en-US" baseline="30000" dirty="0"/>
              <a:t>th</a:t>
            </a:r>
            <a:r>
              <a:rPr lang="en-US" dirty="0"/>
              <a:t> IEEE EDTM Conference  │  March 7-10, 2023</a:t>
            </a:r>
          </a:p>
        </p:txBody>
      </p:sp>
      <p:graphicFrame>
        <p:nvGraphicFramePr>
          <p:cNvPr id="4" name="Table 5">
            <a:extLst>
              <a:ext uri="{FF2B5EF4-FFF2-40B4-BE49-F238E27FC236}">
                <a16:creationId xmlns:a16="http://schemas.microsoft.com/office/drawing/2014/main" id="{4D36D9A5-7205-E81E-A0BC-56CA414BD4E0}"/>
              </a:ext>
            </a:extLst>
          </p:cNvPr>
          <p:cNvGraphicFramePr>
            <a:graphicFrameLocks noGrp="1"/>
          </p:cNvGraphicFramePr>
          <p:nvPr/>
        </p:nvGraphicFramePr>
        <p:xfrm>
          <a:off x="7334220" y="1665877"/>
          <a:ext cx="4462584" cy="146304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gridCol w="1115646">
                  <a:extLst>
                    <a:ext uri="{9D8B030D-6E8A-4147-A177-3AD203B41FA5}">
                      <a16:colId xmlns:a16="http://schemas.microsoft.com/office/drawing/2014/main" val="281098076"/>
                    </a:ext>
                  </a:extLst>
                </a:gridCol>
              </a:tblGrid>
              <a:tr h="292421">
                <a:tc>
                  <a:txBody>
                    <a:bodyPr/>
                    <a:lstStyle/>
                    <a:p>
                      <a:r>
                        <a:rPr lang="en-US" b="1" dirty="0"/>
                        <a:t>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b="1" dirty="0"/>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r h="292421">
                <a:tc>
                  <a:txBody>
                    <a:bodyPr/>
                    <a:lstStyle/>
                    <a:p>
                      <a:r>
                        <a:rPr lang="en-US" b="1" dirty="0"/>
                        <a:t>100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71870"/>
                  </a:ext>
                </a:extLst>
              </a:tr>
              <a:tr h="292421">
                <a:tc>
                  <a:txBody>
                    <a:bodyPr/>
                    <a:lstStyle/>
                    <a:p>
                      <a:r>
                        <a:rPr lang="en-US" b="1" dirty="0"/>
                        <a:t>200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98386"/>
                  </a:ext>
                </a:extLst>
              </a:tr>
            </a:tbl>
          </a:graphicData>
        </a:graphic>
      </p:graphicFrame>
      <p:graphicFrame>
        <p:nvGraphicFramePr>
          <p:cNvPr id="6" name="Table 5">
            <a:extLst>
              <a:ext uri="{FF2B5EF4-FFF2-40B4-BE49-F238E27FC236}">
                <a16:creationId xmlns:a16="http://schemas.microsoft.com/office/drawing/2014/main" id="{07332135-A013-0D7C-BDAB-CA177FD1CF8D}"/>
              </a:ext>
            </a:extLst>
          </p:cNvPr>
          <p:cNvGraphicFramePr>
            <a:graphicFrameLocks noGrp="1"/>
          </p:cNvGraphicFramePr>
          <p:nvPr/>
        </p:nvGraphicFramePr>
        <p:xfrm>
          <a:off x="7334220" y="3740862"/>
          <a:ext cx="4462584" cy="146304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gridCol w="1115646">
                  <a:extLst>
                    <a:ext uri="{9D8B030D-6E8A-4147-A177-3AD203B41FA5}">
                      <a16:colId xmlns:a16="http://schemas.microsoft.com/office/drawing/2014/main" val="281098076"/>
                    </a:ext>
                  </a:extLst>
                </a:gridCol>
              </a:tblGrid>
              <a:tr h="292421">
                <a:tc>
                  <a:txBody>
                    <a:bodyPr/>
                    <a:lstStyle/>
                    <a:p>
                      <a:r>
                        <a:rPr lang="en-US" b="1" dirty="0"/>
                        <a:t>LRS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b="1" dirty="0"/>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r h="292421">
                <a:tc>
                  <a:txBody>
                    <a:bodyPr/>
                    <a:lstStyle/>
                    <a:p>
                      <a:r>
                        <a:rPr lang="en-US" b="1" dirty="0"/>
                        <a:t>100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71870"/>
                  </a:ext>
                </a:extLst>
              </a:tr>
              <a:tr h="292421">
                <a:tc>
                  <a:txBody>
                    <a:bodyPr/>
                    <a:lstStyle/>
                    <a:p>
                      <a:r>
                        <a:rPr lang="en-US" b="1" dirty="0"/>
                        <a:t>200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98386"/>
                  </a:ext>
                </a:extLst>
              </a:tr>
            </a:tbl>
          </a:graphicData>
        </a:graphic>
      </p:graphicFrame>
      <p:pic>
        <p:nvPicPr>
          <p:cNvPr id="39" name="Picture 38">
            <a:extLst>
              <a:ext uri="{FF2B5EF4-FFF2-40B4-BE49-F238E27FC236}">
                <a16:creationId xmlns:a16="http://schemas.microsoft.com/office/drawing/2014/main" id="{01D6B6D5-15BA-1867-343F-0CB77218C021}"/>
              </a:ext>
            </a:extLst>
          </p:cNvPr>
          <p:cNvPicPr>
            <a:picLocks noChangeAspect="1"/>
          </p:cNvPicPr>
          <p:nvPr/>
        </p:nvPicPr>
        <p:blipFill>
          <a:blip r:embed="rId3"/>
          <a:stretch>
            <a:fillRect/>
          </a:stretch>
        </p:blipFill>
        <p:spPr>
          <a:xfrm>
            <a:off x="677026" y="1483360"/>
            <a:ext cx="2107038" cy="3565757"/>
          </a:xfrm>
          <a:prstGeom prst="rect">
            <a:avLst/>
          </a:prstGeom>
        </p:spPr>
      </p:pic>
      <p:pic>
        <p:nvPicPr>
          <p:cNvPr id="7" name="Picture 6" descr="Chart, scatter chart&#10;&#10;Description automatically generated">
            <a:extLst>
              <a:ext uri="{FF2B5EF4-FFF2-40B4-BE49-F238E27FC236}">
                <a16:creationId xmlns:a16="http://schemas.microsoft.com/office/drawing/2014/main" id="{880E2D13-5772-390C-FAD8-1A5EB4A893DE}"/>
              </a:ext>
            </a:extLst>
          </p:cNvPr>
          <p:cNvPicPr>
            <a:picLocks noChangeAspect="1"/>
          </p:cNvPicPr>
          <p:nvPr/>
        </p:nvPicPr>
        <p:blipFill rotWithShape="1">
          <a:blip r:embed="rId4">
            <a:extLst>
              <a:ext uri="{28A0092B-C50C-407E-A947-70E740481C1C}">
                <a14:useLocalDpi xmlns:a14="http://schemas.microsoft.com/office/drawing/2010/main" val="0"/>
              </a:ext>
            </a:extLst>
          </a:blip>
          <a:srcRect l="9635" t="6330" r="8124"/>
          <a:stretch/>
        </p:blipFill>
        <p:spPr>
          <a:xfrm>
            <a:off x="3156128" y="1325548"/>
            <a:ext cx="3832501" cy="2103452"/>
          </a:xfrm>
          <a:prstGeom prst="rect">
            <a:avLst/>
          </a:prstGeom>
        </p:spPr>
      </p:pic>
      <p:pic>
        <p:nvPicPr>
          <p:cNvPr id="9" name="Picture 8" descr="Chart, scatter chart&#10;&#10;Description automatically generated">
            <a:extLst>
              <a:ext uri="{FF2B5EF4-FFF2-40B4-BE49-F238E27FC236}">
                <a16:creationId xmlns:a16="http://schemas.microsoft.com/office/drawing/2014/main" id="{C90E06BF-7375-8CEF-F3B9-9AEF3449AAC8}"/>
              </a:ext>
            </a:extLst>
          </p:cNvPr>
          <p:cNvPicPr>
            <a:picLocks noChangeAspect="1"/>
          </p:cNvPicPr>
          <p:nvPr/>
        </p:nvPicPr>
        <p:blipFill rotWithShape="1">
          <a:blip r:embed="rId5">
            <a:extLst>
              <a:ext uri="{28A0092B-C50C-407E-A947-70E740481C1C}">
                <a14:useLocalDpi xmlns:a14="http://schemas.microsoft.com/office/drawing/2010/main" val="0"/>
              </a:ext>
            </a:extLst>
          </a:blip>
          <a:srcRect l="8877" t="6759" r="8469" b="1"/>
          <a:stretch/>
        </p:blipFill>
        <p:spPr>
          <a:xfrm>
            <a:off x="3156128" y="3721205"/>
            <a:ext cx="3866132" cy="2103452"/>
          </a:xfrm>
          <a:prstGeom prst="rect">
            <a:avLst/>
          </a:prstGeom>
        </p:spPr>
      </p:pic>
      <p:sp>
        <p:nvSpPr>
          <p:cNvPr id="10" name="Oval 9">
            <a:extLst>
              <a:ext uri="{FF2B5EF4-FFF2-40B4-BE49-F238E27FC236}">
                <a16:creationId xmlns:a16="http://schemas.microsoft.com/office/drawing/2014/main" id="{5C212747-B73E-C6D8-3C0B-2E19FC79FBDD}"/>
              </a:ext>
            </a:extLst>
          </p:cNvPr>
          <p:cNvSpPr/>
          <p:nvPr/>
        </p:nvSpPr>
        <p:spPr>
          <a:xfrm>
            <a:off x="3914372" y="1302569"/>
            <a:ext cx="615820" cy="18263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1570E2-4076-71EB-35F9-F6C982FBA9C8}"/>
              </a:ext>
            </a:extLst>
          </p:cNvPr>
          <p:cNvSpPr/>
          <p:nvPr/>
        </p:nvSpPr>
        <p:spPr>
          <a:xfrm>
            <a:off x="5654351" y="1325548"/>
            <a:ext cx="627299" cy="18263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A2F987-13F4-BBD8-A169-C86C3A914FE0}"/>
              </a:ext>
            </a:extLst>
          </p:cNvPr>
          <p:cNvSpPr/>
          <p:nvPr/>
        </p:nvSpPr>
        <p:spPr>
          <a:xfrm>
            <a:off x="5782350" y="3669011"/>
            <a:ext cx="627299" cy="1730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1DAB4AC-F2BF-F15F-1794-B4E67BE0B961}"/>
              </a:ext>
            </a:extLst>
          </p:cNvPr>
          <p:cNvSpPr/>
          <p:nvPr/>
        </p:nvSpPr>
        <p:spPr>
          <a:xfrm>
            <a:off x="3935344" y="3669012"/>
            <a:ext cx="627299" cy="1730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2DDF9DC-C281-F1DD-4AF0-779FA9B20C4E}"/>
              </a:ext>
            </a:extLst>
          </p:cNvPr>
          <p:cNvSpPr txBox="1"/>
          <p:nvPr/>
        </p:nvSpPr>
        <p:spPr>
          <a:xfrm>
            <a:off x="3494456" y="3266238"/>
            <a:ext cx="1371600"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Left</a:t>
            </a:r>
          </a:p>
        </p:txBody>
      </p:sp>
      <p:sp>
        <p:nvSpPr>
          <p:cNvPr id="18" name="TextBox 17">
            <a:extLst>
              <a:ext uri="{FF2B5EF4-FFF2-40B4-BE49-F238E27FC236}">
                <a16:creationId xmlns:a16="http://schemas.microsoft.com/office/drawing/2014/main" id="{93CE39CC-F33D-3E93-77A7-FF204B4E1F22}"/>
              </a:ext>
            </a:extLst>
          </p:cNvPr>
          <p:cNvSpPr txBox="1"/>
          <p:nvPr/>
        </p:nvSpPr>
        <p:spPr>
          <a:xfrm>
            <a:off x="4769596" y="1906343"/>
            <a:ext cx="859393"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HRS</a:t>
            </a:r>
          </a:p>
        </p:txBody>
      </p:sp>
      <p:sp>
        <p:nvSpPr>
          <p:cNvPr id="20" name="TextBox 19">
            <a:extLst>
              <a:ext uri="{FF2B5EF4-FFF2-40B4-BE49-F238E27FC236}">
                <a16:creationId xmlns:a16="http://schemas.microsoft.com/office/drawing/2014/main" id="{0427F8A6-A4AE-CDDC-C279-08C8B652AE50}"/>
              </a:ext>
            </a:extLst>
          </p:cNvPr>
          <p:cNvSpPr txBox="1"/>
          <p:nvPr/>
        </p:nvSpPr>
        <p:spPr>
          <a:xfrm>
            <a:off x="5442278" y="3266238"/>
            <a:ext cx="1546351"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Right</a:t>
            </a:r>
          </a:p>
        </p:txBody>
      </p:sp>
      <p:sp>
        <p:nvSpPr>
          <p:cNvPr id="21" name="TextBox 20">
            <a:extLst>
              <a:ext uri="{FF2B5EF4-FFF2-40B4-BE49-F238E27FC236}">
                <a16:creationId xmlns:a16="http://schemas.microsoft.com/office/drawing/2014/main" id="{E09C6BB4-ECF6-01CE-1A0D-51AFEF15E651}"/>
              </a:ext>
            </a:extLst>
          </p:cNvPr>
          <p:cNvSpPr txBox="1"/>
          <p:nvPr/>
        </p:nvSpPr>
        <p:spPr>
          <a:xfrm>
            <a:off x="4875430" y="4339013"/>
            <a:ext cx="859393"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LRS</a:t>
            </a:r>
          </a:p>
        </p:txBody>
      </p:sp>
    </p:spTree>
    <p:extLst>
      <p:ext uri="{BB962C8B-B14F-4D97-AF65-F5344CB8AC3E}">
        <p14:creationId xmlns:p14="http://schemas.microsoft.com/office/powerpoint/2010/main" val="1891622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a:xfrm>
            <a:off x="457199" y="146910"/>
            <a:ext cx="11648903" cy="886433"/>
          </a:xfrm>
        </p:spPr>
        <p:txBody>
          <a:bodyPr>
            <a:normAutofit fontScale="90000"/>
          </a:bodyPr>
          <a:lstStyle/>
          <a:p>
            <a:r>
              <a:rPr lang="en-US" dirty="0">
                <a:solidFill>
                  <a:schemeClr val="tx1"/>
                </a:solidFill>
              </a:rPr>
              <a:t>Physical Modeling- Spatial Half-Test-Half-Read (SHTHR) Method</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24</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2023 7</a:t>
            </a:r>
            <a:r>
              <a:rPr lang="en-US" baseline="30000" dirty="0"/>
              <a:t>th</a:t>
            </a:r>
            <a:r>
              <a:rPr lang="en-US" dirty="0"/>
              <a:t> IEEE EDTM Conference  │  March 7-10, 2023</a:t>
            </a:r>
          </a:p>
        </p:txBody>
      </p:sp>
      <p:graphicFrame>
        <p:nvGraphicFramePr>
          <p:cNvPr id="4" name="Table 5">
            <a:extLst>
              <a:ext uri="{FF2B5EF4-FFF2-40B4-BE49-F238E27FC236}">
                <a16:creationId xmlns:a16="http://schemas.microsoft.com/office/drawing/2014/main" id="{4D36D9A5-7205-E81E-A0BC-56CA414BD4E0}"/>
              </a:ext>
            </a:extLst>
          </p:cNvPr>
          <p:cNvGraphicFramePr>
            <a:graphicFrameLocks noGrp="1"/>
          </p:cNvGraphicFramePr>
          <p:nvPr/>
        </p:nvGraphicFramePr>
        <p:xfrm>
          <a:off x="6539666" y="3814818"/>
          <a:ext cx="3346938" cy="1219200"/>
        </p:xfrm>
        <a:graphic>
          <a:graphicData uri="http://schemas.openxmlformats.org/drawingml/2006/table">
            <a:tbl>
              <a:tblPr firstRow="1" bandRow="1">
                <a:tableStyleId>{2D5ABB26-0587-4C30-8999-92F81FD0307C}</a:tableStyleId>
              </a:tblPr>
              <a:tblGrid>
                <a:gridCol w="1115646">
                  <a:extLst>
                    <a:ext uri="{9D8B030D-6E8A-4147-A177-3AD203B41FA5}">
                      <a16:colId xmlns:a16="http://schemas.microsoft.com/office/drawing/2014/main" val="2952331148"/>
                    </a:ext>
                  </a:extLst>
                </a:gridCol>
                <a:gridCol w="1115646">
                  <a:extLst>
                    <a:ext uri="{9D8B030D-6E8A-4147-A177-3AD203B41FA5}">
                      <a16:colId xmlns:a16="http://schemas.microsoft.com/office/drawing/2014/main" val="3763881990"/>
                    </a:ext>
                  </a:extLst>
                </a:gridCol>
                <a:gridCol w="1115646">
                  <a:extLst>
                    <a:ext uri="{9D8B030D-6E8A-4147-A177-3AD203B41FA5}">
                      <a16:colId xmlns:a16="http://schemas.microsoft.com/office/drawing/2014/main" val="801566651"/>
                    </a:ext>
                  </a:extLst>
                </a:gridCol>
              </a:tblGrid>
              <a:tr h="292421">
                <a:tc>
                  <a:txBody>
                    <a:bodyPr/>
                    <a:lstStyle/>
                    <a:p>
                      <a:r>
                        <a:rPr lang="en-US" sz="1400" b="1" dirty="0">
                          <a:latin typeface="Arial" panose="020B0604020202020204" pitchFamily="34" charset="0"/>
                          <a:cs typeface="Arial" panose="020B0604020202020204" pitchFamily="34" charset="0"/>
                        </a:rPr>
                        <a:t>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567559"/>
                  </a:ext>
                </a:extLst>
              </a:tr>
              <a:tr h="292421">
                <a:tc>
                  <a:txBody>
                    <a:bodyPr/>
                    <a:lstStyle/>
                    <a:p>
                      <a:r>
                        <a:rPr lang="en-US" sz="1400" b="1" dirty="0">
                          <a:latin typeface="Arial" panose="020B0604020202020204" pitchFamily="34" charset="0"/>
                          <a:cs typeface="Arial" panose="020B0604020202020204" pitchFamily="34" charset="0"/>
                        </a:rPr>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400" dirty="0">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892889"/>
                  </a:ext>
                </a:extLst>
              </a:tr>
              <a:tr h="292421">
                <a:tc>
                  <a:txBody>
                    <a:bodyPr/>
                    <a:lstStyle/>
                    <a:p>
                      <a:r>
                        <a:rPr lang="en-US" sz="1400" b="1" dirty="0">
                          <a:latin typeface="Arial" panose="020B0604020202020204" pitchFamily="34" charset="0"/>
                          <a:cs typeface="Arial" panose="020B0604020202020204" pitchFamily="34" charset="0"/>
                        </a:rPr>
                        <a:t>LRS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CF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71870"/>
                  </a:ext>
                </a:extLst>
              </a:tr>
              <a:tr h="292421">
                <a:tc>
                  <a:txBody>
                    <a:bodyPr/>
                    <a:lstStyle/>
                    <a:p>
                      <a:r>
                        <a:rPr lang="en-US" sz="1400" b="1" dirty="0">
                          <a:latin typeface="Arial" panose="020B0604020202020204" pitchFamily="34" charset="0"/>
                          <a:cs typeface="Arial" panose="020B0604020202020204" pitchFamily="34" charset="0"/>
                        </a:rPr>
                        <a:t>50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400" dirty="0">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98386"/>
                  </a:ext>
                </a:extLst>
              </a:tr>
            </a:tbl>
          </a:graphicData>
        </a:graphic>
      </p:graphicFrame>
      <p:pic>
        <p:nvPicPr>
          <p:cNvPr id="7" name="Picture 6" descr="Chart, scatter chart&#10;&#10;Description automatically generated">
            <a:extLst>
              <a:ext uri="{FF2B5EF4-FFF2-40B4-BE49-F238E27FC236}">
                <a16:creationId xmlns:a16="http://schemas.microsoft.com/office/drawing/2014/main" id="{880E2D13-5772-390C-FAD8-1A5EB4A893DE}"/>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6330" r="8124" b="9573"/>
          <a:stretch/>
        </p:blipFill>
        <p:spPr>
          <a:xfrm>
            <a:off x="5054618" y="1482428"/>
            <a:ext cx="3433578" cy="1691923"/>
          </a:xfrm>
          <a:prstGeom prst="rect">
            <a:avLst/>
          </a:prstGeom>
        </p:spPr>
      </p:pic>
      <p:pic>
        <p:nvPicPr>
          <p:cNvPr id="9" name="Picture 8" descr="Chart, scatter chart&#10;&#10;Description automatically generated">
            <a:extLst>
              <a:ext uri="{FF2B5EF4-FFF2-40B4-BE49-F238E27FC236}">
                <a16:creationId xmlns:a16="http://schemas.microsoft.com/office/drawing/2014/main" id="{C90E06BF-7375-8CEF-F3B9-9AEF3449AAC8}"/>
              </a:ext>
            </a:extLst>
          </p:cNvPr>
          <p:cNvPicPr>
            <a:picLocks noChangeAspect="1"/>
          </p:cNvPicPr>
          <p:nvPr/>
        </p:nvPicPr>
        <p:blipFill rotWithShape="1">
          <a:blip r:embed="rId4">
            <a:extLst>
              <a:ext uri="{28A0092B-C50C-407E-A947-70E740481C1C}">
                <a14:useLocalDpi xmlns:a14="http://schemas.microsoft.com/office/drawing/2010/main" val="0"/>
              </a:ext>
            </a:extLst>
          </a:blip>
          <a:srcRect l="8877" t="6759" r="8469" b="9530"/>
          <a:stretch/>
        </p:blipFill>
        <p:spPr>
          <a:xfrm>
            <a:off x="8377092" y="1482428"/>
            <a:ext cx="3433578" cy="1677206"/>
          </a:xfrm>
          <a:prstGeom prst="rect">
            <a:avLst/>
          </a:prstGeom>
        </p:spPr>
      </p:pic>
      <p:sp>
        <p:nvSpPr>
          <p:cNvPr id="17" name="TextBox 16">
            <a:extLst>
              <a:ext uri="{FF2B5EF4-FFF2-40B4-BE49-F238E27FC236}">
                <a16:creationId xmlns:a16="http://schemas.microsoft.com/office/drawing/2014/main" id="{B2DDF9DC-C281-F1DD-4AF0-779FA9B20C4E}"/>
              </a:ext>
            </a:extLst>
          </p:cNvPr>
          <p:cNvSpPr txBox="1"/>
          <p:nvPr/>
        </p:nvSpPr>
        <p:spPr>
          <a:xfrm>
            <a:off x="8704546" y="3071434"/>
            <a:ext cx="1371600"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Left</a:t>
            </a:r>
          </a:p>
        </p:txBody>
      </p:sp>
      <p:sp>
        <p:nvSpPr>
          <p:cNvPr id="18" name="TextBox 17">
            <a:extLst>
              <a:ext uri="{FF2B5EF4-FFF2-40B4-BE49-F238E27FC236}">
                <a16:creationId xmlns:a16="http://schemas.microsoft.com/office/drawing/2014/main" id="{93CE39CC-F33D-3E93-77A7-FF204B4E1F22}"/>
              </a:ext>
            </a:extLst>
          </p:cNvPr>
          <p:cNvSpPr txBox="1"/>
          <p:nvPr/>
        </p:nvSpPr>
        <p:spPr>
          <a:xfrm>
            <a:off x="5175715" y="1166657"/>
            <a:ext cx="1655026" cy="40277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HRS half test</a:t>
            </a:r>
          </a:p>
        </p:txBody>
      </p:sp>
      <p:sp>
        <p:nvSpPr>
          <p:cNvPr id="20" name="TextBox 19">
            <a:extLst>
              <a:ext uri="{FF2B5EF4-FFF2-40B4-BE49-F238E27FC236}">
                <a16:creationId xmlns:a16="http://schemas.microsoft.com/office/drawing/2014/main" id="{0427F8A6-A4AE-CDDC-C279-08C8B652AE50}"/>
              </a:ext>
            </a:extLst>
          </p:cNvPr>
          <p:cNvSpPr txBox="1"/>
          <p:nvPr/>
        </p:nvSpPr>
        <p:spPr>
          <a:xfrm>
            <a:off x="10186847" y="3071634"/>
            <a:ext cx="1546351"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Right</a:t>
            </a:r>
          </a:p>
        </p:txBody>
      </p:sp>
      <p:sp>
        <p:nvSpPr>
          <p:cNvPr id="21" name="TextBox 20">
            <a:extLst>
              <a:ext uri="{FF2B5EF4-FFF2-40B4-BE49-F238E27FC236}">
                <a16:creationId xmlns:a16="http://schemas.microsoft.com/office/drawing/2014/main" id="{E09C6BB4-ECF6-01CE-1A0D-51AFEF15E651}"/>
              </a:ext>
            </a:extLst>
          </p:cNvPr>
          <p:cNvSpPr txBox="1"/>
          <p:nvPr/>
        </p:nvSpPr>
        <p:spPr>
          <a:xfrm>
            <a:off x="8531821" y="1176359"/>
            <a:ext cx="1655026" cy="40277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LRS half test</a:t>
            </a:r>
          </a:p>
        </p:txBody>
      </p:sp>
      <p:sp>
        <p:nvSpPr>
          <p:cNvPr id="8" name="TextBox 7">
            <a:extLst>
              <a:ext uri="{FF2B5EF4-FFF2-40B4-BE49-F238E27FC236}">
                <a16:creationId xmlns:a16="http://schemas.microsoft.com/office/drawing/2014/main" id="{AD9CF639-86BF-71B9-B838-861E188E27A4}"/>
              </a:ext>
            </a:extLst>
          </p:cNvPr>
          <p:cNvSpPr txBox="1"/>
          <p:nvPr/>
        </p:nvSpPr>
        <p:spPr>
          <a:xfrm>
            <a:off x="5306032" y="3115434"/>
            <a:ext cx="1371600"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Left</a:t>
            </a:r>
          </a:p>
        </p:txBody>
      </p:sp>
      <p:sp>
        <p:nvSpPr>
          <p:cNvPr id="12" name="TextBox 11">
            <a:extLst>
              <a:ext uri="{FF2B5EF4-FFF2-40B4-BE49-F238E27FC236}">
                <a16:creationId xmlns:a16="http://schemas.microsoft.com/office/drawing/2014/main" id="{99DD6C50-A101-0630-7BE6-CB90F34F0259}"/>
              </a:ext>
            </a:extLst>
          </p:cNvPr>
          <p:cNvSpPr txBox="1"/>
          <p:nvPr/>
        </p:nvSpPr>
        <p:spPr>
          <a:xfrm>
            <a:off x="6788333" y="3115634"/>
            <a:ext cx="1546351" cy="402773"/>
          </a:xfrm>
          <a:prstGeom prst="rect">
            <a:avLst/>
          </a:prstGeom>
        </p:spPr>
        <p:txBody>
          <a:bodyPr vert="horz" wrap="square" lIns="91440" tIns="45720" rIns="91440" bIns="45720" rtlCol="0" anchor="ctr" anchorCtr="0">
            <a:noAutofit/>
          </a:bodyPr>
          <a:lstStyle/>
          <a:p>
            <a:r>
              <a:rPr lang="en-US" b="1" dirty="0">
                <a:latin typeface="Arial" panose="020B0604020202020204" pitchFamily="34" charset="0"/>
                <a:cs typeface="Arial" panose="020B0604020202020204" pitchFamily="34" charset="0"/>
              </a:rPr>
              <a:t>CF on Right</a:t>
            </a:r>
          </a:p>
        </p:txBody>
      </p:sp>
      <p:sp>
        <p:nvSpPr>
          <p:cNvPr id="15" name="Content Placeholder 1">
            <a:extLst>
              <a:ext uri="{FF2B5EF4-FFF2-40B4-BE49-F238E27FC236}">
                <a16:creationId xmlns:a16="http://schemas.microsoft.com/office/drawing/2014/main" id="{EAA9CF5B-F462-40A7-B4E3-D0652007E97E}"/>
              </a:ext>
            </a:extLst>
          </p:cNvPr>
          <p:cNvSpPr>
            <a:spLocks noGrp="1"/>
          </p:cNvSpPr>
          <p:nvPr>
            <p:ph idx="1"/>
          </p:nvPr>
        </p:nvSpPr>
        <p:spPr>
          <a:xfrm>
            <a:off x="5175715" y="5188907"/>
            <a:ext cx="5845351" cy="587919"/>
          </a:xfrm>
        </p:spPr>
        <p:txBody>
          <a:bodyPr>
            <a:noAutofit/>
          </a:bodyPr>
          <a:lstStyle/>
          <a:p>
            <a:pPr algn="just"/>
            <a:r>
              <a:rPr lang="en-US" sz="2000" dirty="0">
                <a:solidFill>
                  <a:schemeClr val="tx1"/>
                </a:solidFill>
                <a:latin typeface="Arial" panose="020B0604020202020204" pitchFamily="34" charset="0"/>
                <a:cs typeface="Arial" panose="020B0604020202020204" pitchFamily="34" charset="0"/>
              </a:rPr>
              <a:t>Conductive filament is suggested to form in the anode side (+V) based on the SHTHR method.  </a:t>
            </a:r>
          </a:p>
          <a:p>
            <a:pPr algn="just"/>
            <a:endParaRPr lang="en-US" sz="20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2ABEFC8-3047-8C84-1CC4-292027243896}"/>
              </a:ext>
            </a:extLst>
          </p:cNvPr>
          <p:cNvPicPr>
            <a:picLocks noChangeAspect="1"/>
          </p:cNvPicPr>
          <p:nvPr/>
        </p:nvPicPr>
        <p:blipFill>
          <a:blip r:embed="rId5"/>
          <a:stretch>
            <a:fillRect/>
          </a:stretch>
        </p:blipFill>
        <p:spPr>
          <a:xfrm>
            <a:off x="1441403" y="685562"/>
            <a:ext cx="3243353" cy="5486876"/>
          </a:xfrm>
          <a:prstGeom prst="rect">
            <a:avLst/>
          </a:prstGeom>
        </p:spPr>
      </p:pic>
    </p:spTree>
    <p:extLst>
      <p:ext uri="{BB962C8B-B14F-4D97-AF65-F5344CB8AC3E}">
        <p14:creationId xmlns:p14="http://schemas.microsoft.com/office/powerpoint/2010/main" val="394382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95F339-0419-41E6-9006-DEC7892D113B}"/>
              </a:ext>
            </a:extLst>
          </p:cNvPr>
          <p:cNvSpPr>
            <a:spLocks noGrp="1"/>
          </p:cNvSpPr>
          <p:nvPr>
            <p:ph idx="1"/>
          </p:nvPr>
        </p:nvSpPr>
        <p:spPr>
          <a:xfrm>
            <a:off x="457200" y="4851967"/>
            <a:ext cx="10515600" cy="587919"/>
          </a:xfrm>
        </p:spPr>
        <p:txBody>
          <a:bodyPr>
            <a:noAutofit/>
          </a:bodyPr>
          <a:lstStyle/>
          <a:p>
            <a:pPr marL="0" indent="0" algn="just">
              <a:buNone/>
            </a:pPr>
            <a:r>
              <a:rPr lang="en-US" sz="2667" dirty="0">
                <a:solidFill>
                  <a:schemeClr val="tx1"/>
                </a:solidFill>
                <a:latin typeface="Arial" panose="020B0604020202020204" pitchFamily="34" charset="0"/>
                <a:cs typeface="Arial" panose="020B0604020202020204" pitchFamily="34" charset="0"/>
              </a:rPr>
              <a:t>To overcome the Von Neumann bottleneck, high-storage and high-performance memories are needed to fill the gap between computing and storage.</a:t>
            </a:r>
          </a:p>
        </p:txBody>
      </p:sp>
      <p:sp>
        <p:nvSpPr>
          <p:cNvPr id="3" name="Slide Number Placeholder 2">
            <a:extLst>
              <a:ext uri="{FF2B5EF4-FFF2-40B4-BE49-F238E27FC236}">
                <a16:creationId xmlns:a16="http://schemas.microsoft.com/office/drawing/2014/main" id="{94AA9947-E23F-4630-A076-96449C2E4C59}"/>
              </a:ext>
            </a:extLst>
          </p:cNvPr>
          <p:cNvSpPr>
            <a:spLocks noGrp="1"/>
          </p:cNvSpPr>
          <p:nvPr>
            <p:ph type="sldNum" sz="quarter" idx="12"/>
          </p:nvPr>
        </p:nvSpPr>
        <p:spPr/>
        <p:txBody>
          <a:bodyPr/>
          <a:lstStyle/>
          <a:p>
            <a:fld id="{7823D42C-69E0-42D2-858F-96473CCE793D}" type="slidenum">
              <a:rPr lang="en-US" smtClean="0"/>
              <a:pPr/>
              <a:t>3</a:t>
            </a:fld>
            <a:endParaRPr lang="en-US" dirty="0"/>
          </a:p>
        </p:txBody>
      </p:sp>
      <p:sp>
        <p:nvSpPr>
          <p:cNvPr id="4" name="Title 3">
            <a:extLst>
              <a:ext uri="{FF2B5EF4-FFF2-40B4-BE49-F238E27FC236}">
                <a16:creationId xmlns:a16="http://schemas.microsoft.com/office/drawing/2014/main" id="{17956936-07E8-4220-99BA-739337BDC6C0}"/>
              </a:ext>
            </a:extLst>
          </p:cNvPr>
          <p:cNvSpPr>
            <a:spLocks noGrp="1"/>
          </p:cNvSpPr>
          <p:nvPr>
            <p:ph type="title"/>
          </p:nvPr>
        </p:nvSpPr>
        <p:spPr/>
        <p:txBody>
          <a:bodyPr/>
          <a:lstStyle/>
          <a:p>
            <a:r>
              <a:rPr lang="en-US" dirty="0">
                <a:solidFill>
                  <a:schemeClr val="tx1"/>
                </a:solidFill>
              </a:rPr>
              <a:t>Von Neumann Bottleneck</a:t>
            </a:r>
          </a:p>
        </p:txBody>
      </p:sp>
      <p:sp>
        <p:nvSpPr>
          <p:cNvPr id="32" name="Footer Placeholder 2">
            <a:extLst>
              <a:ext uri="{FF2B5EF4-FFF2-40B4-BE49-F238E27FC236}">
                <a16:creationId xmlns:a16="http://schemas.microsoft.com/office/drawing/2014/main" id="{4917922D-019E-C3BE-805B-C4018BA4A104}"/>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pic>
        <p:nvPicPr>
          <p:cNvPr id="11" name="Picture 10">
            <a:extLst>
              <a:ext uri="{FF2B5EF4-FFF2-40B4-BE49-F238E27FC236}">
                <a16:creationId xmlns:a16="http://schemas.microsoft.com/office/drawing/2014/main" id="{7C88CCD2-B28B-66D2-B9A4-E2AFB866F014}"/>
              </a:ext>
            </a:extLst>
          </p:cNvPr>
          <p:cNvPicPr>
            <a:picLocks noChangeAspect="1"/>
          </p:cNvPicPr>
          <p:nvPr/>
        </p:nvPicPr>
        <p:blipFill rotWithShape="1">
          <a:blip r:embed="rId3"/>
          <a:srcRect l="2850" r="4692" b="11832"/>
          <a:stretch/>
        </p:blipFill>
        <p:spPr>
          <a:xfrm>
            <a:off x="1311018" y="1662008"/>
            <a:ext cx="10231813" cy="2820458"/>
          </a:xfrm>
          <a:prstGeom prst="rect">
            <a:avLst/>
          </a:prstGeom>
        </p:spPr>
      </p:pic>
    </p:spTree>
    <p:extLst>
      <p:ext uri="{BB962C8B-B14F-4D97-AF65-F5344CB8AC3E}">
        <p14:creationId xmlns:p14="http://schemas.microsoft.com/office/powerpoint/2010/main" val="3038575838"/>
      </p:ext>
    </p:extLst>
  </p:cSld>
  <p:clrMapOvr>
    <a:masterClrMapping/>
  </p:clrMapOvr>
  <mc:AlternateContent xmlns:mc="http://schemas.openxmlformats.org/markup-compatibility/2006" xmlns:p14="http://schemas.microsoft.com/office/powerpoint/2010/main">
    <mc:Choice Requires="p14">
      <p:transition spd="slow" p14:dur="2000" advTm="403"/>
    </mc:Choice>
    <mc:Fallback xmlns="">
      <p:transition spd="slow" advTm="4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2">
            <a:extLst>
              <a:ext uri="{FF2B5EF4-FFF2-40B4-BE49-F238E27FC236}">
                <a16:creationId xmlns:a16="http://schemas.microsoft.com/office/drawing/2014/main" id="{4917922D-019E-C3BE-805B-C4018BA4A104}"/>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29" name="Slide Number Placeholder 8">
            <a:extLst>
              <a:ext uri="{FF2B5EF4-FFF2-40B4-BE49-F238E27FC236}">
                <a16:creationId xmlns:a16="http://schemas.microsoft.com/office/drawing/2014/main" id="{4EF61F0D-D9CF-C7FA-CAD7-692E176E1346}"/>
              </a:ext>
            </a:extLst>
          </p:cNvPr>
          <p:cNvSpPr>
            <a:spLocks noGrp="1"/>
          </p:cNvSpPr>
          <p:nvPr>
            <p:ph type="sldNum" sz="quarter" idx="12"/>
          </p:nvPr>
        </p:nvSpPr>
        <p:spPr>
          <a:xfrm>
            <a:off x="11452221" y="6533910"/>
            <a:ext cx="653882" cy="330621"/>
          </a:xfrm>
        </p:spPr>
        <p:txBody>
          <a:bodyPr/>
          <a:lstStyle/>
          <a:p>
            <a:fld id="{7823D42C-69E0-42D2-858F-96473CCE793D}" type="slidenum">
              <a:rPr lang="en-US" smtClean="0"/>
              <a:pPr/>
              <a:t>4</a:t>
            </a:fld>
            <a:endParaRPr lang="en-US" dirty="0"/>
          </a:p>
        </p:txBody>
      </p:sp>
      <p:sp>
        <p:nvSpPr>
          <p:cNvPr id="30" name="Title 3">
            <a:extLst>
              <a:ext uri="{FF2B5EF4-FFF2-40B4-BE49-F238E27FC236}">
                <a16:creationId xmlns:a16="http://schemas.microsoft.com/office/drawing/2014/main" id="{9C7BA0C6-8437-84F1-14C5-87C99FF88B6B}"/>
              </a:ext>
            </a:extLst>
          </p:cNvPr>
          <p:cNvSpPr txBox="1">
            <a:spLocks/>
          </p:cNvSpPr>
          <p:nvPr/>
        </p:nvSpPr>
        <p:spPr>
          <a:xfrm>
            <a:off x="22785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US" dirty="0">
                <a:solidFill>
                  <a:schemeClr val="tx1"/>
                </a:solidFill>
                <a:latin typeface="Arial" panose="020B0604020202020204" pitchFamily="34" charset="0"/>
                <a:cs typeface="Arial" panose="020B0604020202020204" pitchFamily="34" charset="0"/>
              </a:rPr>
              <a:t>Current RRAM Architecture</a:t>
            </a:r>
            <a:endParaRPr lang="en-US" dirty="0">
              <a:latin typeface="Arial" panose="020B0604020202020204" pitchFamily="34" charset="0"/>
              <a:cs typeface="Arial" panose="020B0604020202020204" pitchFamily="34" charset="0"/>
            </a:endParaRPr>
          </a:p>
        </p:txBody>
      </p:sp>
      <p:sp>
        <p:nvSpPr>
          <p:cNvPr id="31" name="Content Placeholder 1">
            <a:extLst>
              <a:ext uri="{FF2B5EF4-FFF2-40B4-BE49-F238E27FC236}">
                <a16:creationId xmlns:a16="http://schemas.microsoft.com/office/drawing/2014/main" id="{07FB7A59-0C06-B361-4BAD-AA39D4A45716}"/>
              </a:ext>
            </a:extLst>
          </p:cNvPr>
          <p:cNvSpPr txBox="1">
            <a:spLocks/>
          </p:cNvSpPr>
          <p:nvPr/>
        </p:nvSpPr>
        <p:spPr>
          <a:xfrm>
            <a:off x="227851" y="5178372"/>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solidFill>
                  <a:schemeClr val="tx1"/>
                </a:solidFill>
                <a:latin typeface="Arial" panose="020B0604020202020204" pitchFamily="34" charset="0"/>
                <a:cs typeface="Arial" panose="020B0604020202020204" pitchFamily="34" charset="0"/>
              </a:rPr>
              <a:t>Resistive random-access memory (RRAM) is a proposed solution because of its high speed, high scalability, and low power applications.</a:t>
            </a:r>
          </a:p>
        </p:txBody>
      </p:sp>
      <p:sp>
        <p:nvSpPr>
          <p:cNvPr id="33" name="Rectangle 32">
            <a:extLst>
              <a:ext uri="{FF2B5EF4-FFF2-40B4-BE49-F238E27FC236}">
                <a16:creationId xmlns:a16="http://schemas.microsoft.com/office/drawing/2014/main" id="{2F451733-33E5-3E94-9D66-532031110FE9}"/>
              </a:ext>
            </a:extLst>
          </p:cNvPr>
          <p:cNvSpPr/>
          <p:nvPr/>
        </p:nvSpPr>
        <p:spPr>
          <a:xfrm>
            <a:off x="1466863" y="1544131"/>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C1A36F-50DD-B6B8-3865-B8EF557E613F}"/>
              </a:ext>
            </a:extLst>
          </p:cNvPr>
          <p:cNvSpPr/>
          <p:nvPr/>
        </p:nvSpPr>
        <p:spPr>
          <a:xfrm>
            <a:off x="1466862" y="3713734"/>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7909B9-F0C7-B835-111C-EC264C8F3F6E}"/>
              </a:ext>
            </a:extLst>
          </p:cNvPr>
          <p:cNvSpPr/>
          <p:nvPr/>
        </p:nvSpPr>
        <p:spPr>
          <a:xfrm>
            <a:off x="1466861" y="2132050"/>
            <a:ext cx="1787237" cy="158168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FEDF265A-5435-F4FA-C3B3-A1D9D1EC5B23}"/>
              </a:ext>
            </a:extLst>
          </p:cNvPr>
          <p:cNvSpPr/>
          <p:nvPr/>
        </p:nvSpPr>
        <p:spPr>
          <a:xfrm>
            <a:off x="4868144" y="1544131"/>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ED2C41-FA6D-06CF-BA17-7EA48041EFA6}"/>
              </a:ext>
            </a:extLst>
          </p:cNvPr>
          <p:cNvSpPr/>
          <p:nvPr/>
        </p:nvSpPr>
        <p:spPr>
          <a:xfrm>
            <a:off x="4868143" y="3713734"/>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4546141-640F-D150-3C89-491CB198E6D4}"/>
              </a:ext>
            </a:extLst>
          </p:cNvPr>
          <p:cNvSpPr/>
          <p:nvPr/>
        </p:nvSpPr>
        <p:spPr>
          <a:xfrm>
            <a:off x="4868142" y="2132050"/>
            <a:ext cx="1787237" cy="158168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9E8C4545-F7AB-153E-B8D0-ADB057C73DC4}"/>
              </a:ext>
            </a:extLst>
          </p:cNvPr>
          <p:cNvSpPr/>
          <p:nvPr/>
        </p:nvSpPr>
        <p:spPr>
          <a:xfrm>
            <a:off x="8504962" y="1544131"/>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15FE398-4CEA-3D02-0204-06BDEFA4CBEF}"/>
              </a:ext>
            </a:extLst>
          </p:cNvPr>
          <p:cNvSpPr/>
          <p:nvPr/>
        </p:nvSpPr>
        <p:spPr>
          <a:xfrm>
            <a:off x="8504961" y="3713734"/>
            <a:ext cx="1787237" cy="58791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A483A-7276-6642-BA60-66A6786BA83A}"/>
              </a:ext>
            </a:extLst>
          </p:cNvPr>
          <p:cNvSpPr/>
          <p:nvPr/>
        </p:nvSpPr>
        <p:spPr>
          <a:xfrm>
            <a:off x="8504960" y="2132050"/>
            <a:ext cx="1787237" cy="158168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01FBC121-F296-D9F4-1194-6BE45CA69D90}"/>
              </a:ext>
            </a:extLst>
          </p:cNvPr>
          <p:cNvSpPr/>
          <p:nvPr/>
        </p:nvSpPr>
        <p:spPr>
          <a:xfrm rot="10800000">
            <a:off x="5411934" y="2132050"/>
            <a:ext cx="634294" cy="773300"/>
          </a:xfrm>
          <a:prstGeom prst="triangle">
            <a:avLst>
              <a:gd name="adj"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480F7C5-D16F-5BF3-3C8E-163BD68C4C02}"/>
              </a:ext>
            </a:extLst>
          </p:cNvPr>
          <p:cNvSpPr/>
          <p:nvPr/>
        </p:nvSpPr>
        <p:spPr>
          <a:xfrm>
            <a:off x="8924061" y="2922891"/>
            <a:ext cx="1007919" cy="439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2FDDFA3C-A473-68CD-D94E-E5B47617FA0F}"/>
              </a:ext>
            </a:extLst>
          </p:cNvPr>
          <p:cNvCxnSpPr>
            <a:stCxn id="36" idx="0"/>
          </p:cNvCxnSpPr>
          <p:nvPr/>
        </p:nvCxnSpPr>
        <p:spPr>
          <a:xfrm flipH="1" flipV="1">
            <a:off x="5761760" y="1105866"/>
            <a:ext cx="3" cy="43826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32FB1FD-D40A-089A-5C07-BB0465F20AD4}"/>
              </a:ext>
            </a:extLst>
          </p:cNvPr>
          <p:cNvCxnSpPr>
            <a:cxnSpLocks/>
          </p:cNvCxnSpPr>
          <p:nvPr/>
        </p:nvCxnSpPr>
        <p:spPr>
          <a:xfrm flipH="1">
            <a:off x="5209542" y="1116366"/>
            <a:ext cx="55221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BF580C6C-C118-CF7B-890E-23B5DABAD792}"/>
              </a:ext>
            </a:extLst>
          </p:cNvPr>
          <p:cNvCxnSpPr/>
          <p:nvPr/>
        </p:nvCxnSpPr>
        <p:spPr>
          <a:xfrm flipH="1" flipV="1">
            <a:off x="9419360" y="1097141"/>
            <a:ext cx="3" cy="438265"/>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CABE645-1D6A-2368-1800-5867EEACEDDD}"/>
              </a:ext>
            </a:extLst>
          </p:cNvPr>
          <p:cNvCxnSpPr>
            <a:cxnSpLocks/>
          </p:cNvCxnSpPr>
          <p:nvPr/>
        </p:nvCxnSpPr>
        <p:spPr>
          <a:xfrm flipH="1">
            <a:off x="8867142" y="1107641"/>
            <a:ext cx="552218" cy="0"/>
          </a:xfrm>
          <a:prstGeom prst="line">
            <a:avLst/>
          </a:prstGeom>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7DE32C1F-4433-B105-393B-60AF241794A0}"/>
              </a:ext>
            </a:extLst>
          </p:cNvPr>
          <p:cNvSpPr txBox="1"/>
          <p:nvPr/>
        </p:nvSpPr>
        <p:spPr>
          <a:xfrm>
            <a:off x="4519830" y="850104"/>
            <a:ext cx="696624" cy="566630"/>
          </a:xfrm>
          <a:prstGeom prst="rect">
            <a:avLst/>
          </a:prstGeom>
        </p:spPr>
        <p:txBody>
          <a:bodyPr vert="horz" wrap="square" lIns="91440" tIns="45720" rIns="91440" bIns="45720" rtlCol="0" anchor="ctr" anchorCtr="0">
            <a:normAutofit fontScale="77500" lnSpcReduction="20000"/>
          </a:bodyPr>
          <a:lstStyle/>
          <a:p>
            <a:r>
              <a:rPr lang="en-US" sz="4000" b="1" dirty="0">
                <a:latin typeface="Arial" panose="020B0604020202020204" pitchFamily="34" charset="0"/>
                <a:cs typeface="Arial" panose="020B0604020202020204" pitchFamily="34" charset="0"/>
              </a:rPr>
              <a:t>+V</a:t>
            </a:r>
          </a:p>
        </p:txBody>
      </p:sp>
      <p:sp>
        <p:nvSpPr>
          <p:cNvPr id="57" name="TextBox 56">
            <a:extLst>
              <a:ext uri="{FF2B5EF4-FFF2-40B4-BE49-F238E27FC236}">
                <a16:creationId xmlns:a16="http://schemas.microsoft.com/office/drawing/2014/main" id="{BB6F901D-7423-ED60-60CC-1BE690AAEB9B}"/>
              </a:ext>
            </a:extLst>
          </p:cNvPr>
          <p:cNvSpPr txBox="1"/>
          <p:nvPr/>
        </p:nvSpPr>
        <p:spPr>
          <a:xfrm>
            <a:off x="8236544" y="871433"/>
            <a:ext cx="696624" cy="566630"/>
          </a:xfrm>
          <a:prstGeom prst="rect">
            <a:avLst/>
          </a:prstGeom>
        </p:spPr>
        <p:txBody>
          <a:bodyPr vert="horz" wrap="square" lIns="91440" tIns="45720" rIns="91440" bIns="45720" rtlCol="0" anchor="ctr" anchorCtr="0">
            <a:normAutofit fontScale="92500" lnSpcReduction="20000"/>
          </a:bodyPr>
          <a:lstStyle/>
          <a:p>
            <a:r>
              <a:rPr lang="en-US" sz="4000" b="1" dirty="0">
                <a:latin typeface="Arial" panose="020B0604020202020204" pitchFamily="34" charset="0"/>
                <a:cs typeface="Arial" panose="020B0604020202020204" pitchFamily="34" charset="0"/>
              </a:rPr>
              <a:t>-V</a:t>
            </a:r>
          </a:p>
        </p:txBody>
      </p:sp>
      <p:sp>
        <p:nvSpPr>
          <p:cNvPr id="58" name="TextBox 57">
            <a:extLst>
              <a:ext uri="{FF2B5EF4-FFF2-40B4-BE49-F238E27FC236}">
                <a16:creationId xmlns:a16="http://schemas.microsoft.com/office/drawing/2014/main" id="{CEFB7C26-C3C9-966D-67D0-D7F793F6CB6F}"/>
              </a:ext>
            </a:extLst>
          </p:cNvPr>
          <p:cNvSpPr txBox="1"/>
          <p:nvPr/>
        </p:nvSpPr>
        <p:spPr>
          <a:xfrm>
            <a:off x="1670184" y="1587348"/>
            <a:ext cx="1950708" cy="587919"/>
          </a:xfrm>
          <a:prstGeom prst="rect">
            <a:avLst/>
          </a:prstGeom>
        </p:spPr>
        <p:txBody>
          <a:bodyPr vert="horz" wrap="square" lIns="91440" tIns="45720" rIns="91440" bIns="45720" rtlCol="0" anchor="ctr" anchorCtr="0">
            <a:normAutofit fontScale="92500" lnSpcReduction="20000"/>
          </a:bodyPr>
          <a:lstStyle/>
          <a:p>
            <a:r>
              <a:rPr lang="en-US" sz="4000" b="1" dirty="0">
                <a:latin typeface="Arial" panose="020B0604020202020204" pitchFamily="34" charset="0"/>
                <a:cs typeface="Arial" panose="020B0604020202020204" pitchFamily="34" charset="0"/>
              </a:rPr>
              <a:t>Metal</a:t>
            </a:r>
          </a:p>
        </p:txBody>
      </p:sp>
      <p:sp>
        <p:nvSpPr>
          <p:cNvPr id="59" name="TextBox 58">
            <a:extLst>
              <a:ext uri="{FF2B5EF4-FFF2-40B4-BE49-F238E27FC236}">
                <a16:creationId xmlns:a16="http://schemas.microsoft.com/office/drawing/2014/main" id="{6CDB5A6D-8DD6-111B-B0E9-3F75DD018162}"/>
              </a:ext>
            </a:extLst>
          </p:cNvPr>
          <p:cNvSpPr txBox="1"/>
          <p:nvPr/>
        </p:nvSpPr>
        <p:spPr>
          <a:xfrm>
            <a:off x="1730103" y="2578883"/>
            <a:ext cx="1348377" cy="587919"/>
          </a:xfrm>
          <a:prstGeom prst="rect">
            <a:avLst/>
          </a:prstGeom>
        </p:spPr>
        <p:txBody>
          <a:bodyPr vert="horz" wrap="square" lIns="91440" tIns="45720" rIns="91440" bIns="45720" rtlCol="0" anchor="ctr" anchorCtr="0">
            <a:normAutofit fontScale="77500" lnSpcReduction="20000"/>
          </a:bodyPr>
          <a:lstStyle/>
          <a:p>
            <a:r>
              <a:rPr lang="en-US" sz="4000" b="1" dirty="0">
                <a:latin typeface="Arial" panose="020B0604020202020204" pitchFamily="34" charset="0"/>
                <a:cs typeface="Arial" panose="020B0604020202020204" pitchFamily="34" charset="0"/>
              </a:rPr>
              <a:t>Oxide</a:t>
            </a:r>
          </a:p>
        </p:txBody>
      </p:sp>
      <p:sp>
        <p:nvSpPr>
          <p:cNvPr id="61" name="TextBox 60">
            <a:extLst>
              <a:ext uri="{FF2B5EF4-FFF2-40B4-BE49-F238E27FC236}">
                <a16:creationId xmlns:a16="http://schemas.microsoft.com/office/drawing/2014/main" id="{9360816E-3543-B515-90E5-18B8B708C058}"/>
              </a:ext>
            </a:extLst>
          </p:cNvPr>
          <p:cNvSpPr txBox="1"/>
          <p:nvPr/>
        </p:nvSpPr>
        <p:spPr>
          <a:xfrm>
            <a:off x="1698192" y="3721126"/>
            <a:ext cx="1950708" cy="587919"/>
          </a:xfrm>
          <a:prstGeom prst="rect">
            <a:avLst/>
          </a:prstGeom>
        </p:spPr>
        <p:txBody>
          <a:bodyPr vert="horz" wrap="square" lIns="91440" tIns="45720" rIns="91440" bIns="45720" rtlCol="0" anchor="ctr" anchorCtr="0">
            <a:normAutofit fontScale="92500" lnSpcReduction="20000"/>
          </a:bodyPr>
          <a:lstStyle/>
          <a:p>
            <a:r>
              <a:rPr lang="en-US" sz="4000" b="1" dirty="0">
                <a:latin typeface="Arial" panose="020B0604020202020204" pitchFamily="34" charset="0"/>
                <a:cs typeface="Arial" panose="020B0604020202020204" pitchFamily="34" charset="0"/>
              </a:rPr>
              <a:t>Metal</a:t>
            </a:r>
          </a:p>
        </p:txBody>
      </p:sp>
      <p:sp>
        <p:nvSpPr>
          <p:cNvPr id="62" name="AutoShape 2" descr="Objectives of Grounding System – Filipino Engineer">
            <a:extLst>
              <a:ext uri="{FF2B5EF4-FFF2-40B4-BE49-F238E27FC236}">
                <a16:creationId xmlns:a16="http://schemas.microsoft.com/office/drawing/2014/main" id="{24CC7EF2-891D-5D38-043A-5E6AFBD38B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olor Wheel of Rsa Iec Ground Symbol clipart">
            <a:extLst>
              <a:ext uri="{FF2B5EF4-FFF2-40B4-BE49-F238E27FC236}">
                <a16:creationId xmlns:a16="http://schemas.microsoft.com/office/drawing/2014/main" id="{D83CA219-2F71-6C39-B6D6-3240ECC2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17" y="4296768"/>
            <a:ext cx="332742" cy="434124"/>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6" descr="Color Wheel of Rsa Iec Ground Symbol clipart">
            <a:extLst>
              <a:ext uri="{FF2B5EF4-FFF2-40B4-BE49-F238E27FC236}">
                <a16:creationId xmlns:a16="http://schemas.microsoft.com/office/drawing/2014/main" id="{3A4D8181-B556-328D-2725-DC2F5B956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89" y="4328709"/>
            <a:ext cx="332742" cy="434124"/>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9C9C931B-E7FE-4904-673A-6F2CC0B0D1D1}"/>
              </a:ext>
            </a:extLst>
          </p:cNvPr>
          <p:cNvSpPr/>
          <p:nvPr/>
        </p:nvSpPr>
        <p:spPr>
          <a:xfrm>
            <a:off x="5422320" y="2847366"/>
            <a:ext cx="623908" cy="87376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BA2ACB0E-66F8-8E5E-312C-F37746B919EE}"/>
              </a:ext>
            </a:extLst>
          </p:cNvPr>
          <p:cNvSpPr/>
          <p:nvPr/>
        </p:nvSpPr>
        <p:spPr>
          <a:xfrm rot="10800000">
            <a:off x="9146759" y="2124658"/>
            <a:ext cx="634294" cy="701379"/>
          </a:xfrm>
          <a:prstGeom prst="triangle">
            <a:avLst>
              <a:gd name="adj"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45E81598-B280-D597-1754-BB1AD20CA791}"/>
              </a:ext>
            </a:extLst>
          </p:cNvPr>
          <p:cNvSpPr/>
          <p:nvPr/>
        </p:nvSpPr>
        <p:spPr>
          <a:xfrm>
            <a:off x="9157145" y="3032128"/>
            <a:ext cx="623908" cy="68160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797661"/>
      </p:ext>
    </p:extLst>
  </p:cSld>
  <p:clrMapOvr>
    <a:masterClrMapping/>
  </p:clrMapOvr>
  <mc:AlternateContent xmlns:mc="http://schemas.openxmlformats.org/markup-compatibility/2006" xmlns:p14="http://schemas.microsoft.com/office/powerpoint/2010/main">
    <mc:Choice Requires="p14">
      <p:transition spd="slow" p14:dur="2000" advTm="331"/>
    </mc:Choice>
    <mc:Fallback xmlns="">
      <p:transition spd="slow" advTm="3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6972F9-A043-45DF-8333-2C2AB374E1E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Helical Structures</a:t>
            </a:r>
          </a:p>
        </p:txBody>
      </p:sp>
      <p:sp>
        <p:nvSpPr>
          <p:cNvPr id="4" name="投影片編號版面配置區 3">
            <a:extLst>
              <a:ext uri="{FF2B5EF4-FFF2-40B4-BE49-F238E27FC236}">
                <a16:creationId xmlns:a16="http://schemas.microsoft.com/office/drawing/2014/main" id="{5C074953-2DEB-4BE2-B339-B3219D508FAB}"/>
              </a:ext>
            </a:extLst>
          </p:cNvPr>
          <p:cNvSpPr>
            <a:spLocks noGrp="1"/>
          </p:cNvSpPr>
          <p:nvPr>
            <p:ph type="sldNum" sz="quarter" idx="12"/>
          </p:nvPr>
        </p:nvSpPr>
        <p:spPr/>
        <p:txBody>
          <a:bodyPr/>
          <a:lstStyle/>
          <a:p>
            <a:fld id="{7823D42C-69E0-42D2-858F-96473CCE793D}" type="slidenum">
              <a:rPr lang="en-US" smtClean="0"/>
              <a:pPr/>
              <a:t>5</a:t>
            </a:fld>
            <a:endParaRPr lang="en-US" dirty="0"/>
          </a:p>
        </p:txBody>
      </p:sp>
      <p:sp>
        <p:nvSpPr>
          <p:cNvPr id="41" name="Footer Placeholder 2">
            <a:extLst>
              <a:ext uri="{FF2B5EF4-FFF2-40B4-BE49-F238E27FC236}">
                <a16:creationId xmlns:a16="http://schemas.microsoft.com/office/drawing/2014/main" id="{90F425F7-C7F1-17EA-E384-43E07F8F2A00}"/>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pic>
        <p:nvPicPr>
          <p:cNvPr id="6" name="Picture 5">
            <a:extLst>
              <a:ext uri="{FF2B5EF4-FFF2-40B4-BE49-F238E27FC236}">
                <a16:creationId xmlns:a16="http://schemas.microsoft.com/office/drawing/2014/main" id="{0DE488A1-3818-D4B1-4E43-70DE7D046222}"/>
              </a:ext>
            </a:extLst>
          </p:cNvPr>
          <p:cNvPicPr>
            <a:picLocks noChangeAspect="1"/>
          </p:cNvPicPr>
          <p:nvPr/>
        </p:nvPicPr>
        <p:blipFill rotWithShape="1">
          <a:blip r:embed="rId3"/>
          <a:srcRect b="2049"/>
          <a:stretch/>
        </p:blipFill>
        <p:spPr>
          <a:xfrm>
            <a:off x="2046790" y="785198"/>
            <a:ext cx="3652970" cy="4006608"/>
          </a:xfrm>
          <a:prstGeom prst="rect">
            <a:avLst/>
          </a:prstGeom>
        </p:spPr>
      </p:pic>
      <p:pic>
        <p:nvPicPr>
          <p:cNvPr id="9" name="Picture 8">
            <a:extLst>
              <a:ext uri="{FF2B5EF4-FFF2-40B4-BE49-F238E27FC236}">
                <a16:creationId xmlns:a16="http://schemas.microsoft.com/office/drawing/2014/main" id="{5056E849-8E40-EE2B-F1B6-E0DDBF3BD832}"/>
              </a:ext>
            </a:extLst>
          </p:cNvPr>
          <p:cNvPicPr>
            <a:picLocks noChangeAspect="1"/>
          </p:cNvPicPr>
          <p:nvPr/>
        </p:nvPicPr>
        <p:blipFill>
          <a:blip r:embed="rId4"/>
          <a:stretch>
            <a:fillRect/>
          </a:stretch>
        </p:blipFill>
        <p:spPr>
          <a:xfrm>
            <a:off x="6724661" y="1364996"/>
            <a:ext cx="2609650" cy="3287482"/>
          </a:xfrm>
          <a:prstGeom prst="rect">
            <a:avLst/>
          </a:prstGeom>
        </p:spPr>
      </p:pic>
      <p:sp>
        <p:nvSpPr>
          <p:cNvPr id="13" name="Content Placeholder 1">
            <a:extLst>
              <a:ext uri="{FF2B5EF4-FFF2-40B4-BE49-F238E27FC236}">
                <a16:creationId xmlns:a16="http://schemas.microsoft.com/office/drawing/2014/main" id="{D45D8C63-FB96-CEA6-0646-807B1D9E3F26}"/>
              </a:ext>
            </a:extLst>
          </p:cNvPr>
          <p:cNvSpPr txBox="1">
            <a:spLocks/>
          </p:cNvSpPr>
          <p:nvPr/>
        </p:nvSpPr>
        <p:spPr>
          <a:xfrm>
            <a:off x="457200" y="5162492"/>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67" dirty="0">
                <a:solidFill>
                  <a:schemeClr val="tx1"/>
                </a:solidFill>
                <a:latin typeface="Arial" panose="020B0604020202020204" pitchFamily="34" charset="0"/>
                <a:cs typeface="Arial" panose="020B0604020202020204" pitchFamily="34" charset="0"/>
              </a:rPr>
              <a:t>Utilizing the helical nanostructure for RRAM is designed for higher scalability, higher density, and improved device characteristics.</a:t>
            </a:r>
          </a:p>
        </p:txBody>
      </p:sp>
      <p:sp>
        <p:nvSpPr>
          <p:cNvPr id="2" name="TextBox 1">
            <a:extLst>
              <a:ext uri="{FF2B5EF4-FFF2-40B4-BE49-F238E27FC236}">
                <a16:creationId xmlns:a16="http://schemas.microsoft.com/office/drawing/2014/main" id="{F4E124F6-F5E5-AB8E-7428-EA6DE0DDB9B7}"/>
              </a:ext>
            </a:extLst>
          </p:cNvPr>
          <p:cNvSpPr txBox="1"/>
          <p:nvPr/>
        </p:nvSpPr>
        <p:spPr>
          <a:xfrm>
            <a:off x="2046790" y="1134743"/>
            <a:ext cx="590308" cy="448464"/>
          </a:xfrm>
          <a:prstGeom prst="rect">
            <a:avLst/>
          </a:prstGeom>
        </p:spPr>
        <p:txBody>
          <a:bodyPr vert="horz" wrap="square" lIns="91440" tIns="45720" rIns="91440" bIns="45720" rtlCol="0" anchor="ctr" anchorCtr="0">
            <a:normAutofit fontScale="70000" lnSpcReduction="20000"/>
          </a:bodyPr>
          <a:lstStyle/>
          <a:p>
            <a:r>
              <a:rPr lang="en-US" sz="4000" dirty="0"/>
              <a:t>(a)</a:t>
            </a:r>
          </a:p>
        </p:txBody>
      </p:sp>
      <p:sp>
        <p:nvSpPr>
          <p:cNvPr id="3" name="TextBox 2">
            <a:extLst>
              <a:ext uri="{FF2B5EF4-FFF2-40B4-BE49-F238E27FC236}">
                <a16:creationId xmlns:a16="http://schemas.microsoft.com/office/drawing/2014/main" id="{3CE79EE0-9FF2-9FFA-A226-B9CA87AEF314}"/>
              </a:ext>
            </a:extLst>
          </p:cNvPr>
          <p:cNvSpPr txBox="1"/>
          <p:nvPr/>
        </p:nvSpPr>
        <p:spPr>
          <a:xfrm>
            <a:off x="6134353" y="1124982"/>
            <a:ext cx="590308" cy="448464"/>
          </a:xfrm>
          <a:prstGeom prst="rect">
            <a:avLst/>
          </a:prstGeom>
        </p:spPr>
        <p:txBody>
          <a:bodyPr vert="horz" wrap="square" lIns="91440" tIns="45720" rIns="91440" bIns="45720" rtlCol="0" anchor="ctr" anchorCtr="0">
            <a:normAutofit fontScale="70000" lnSpcReduction="20000"/>
          </a:bodyPr>
          <a:lstStyle/>
          <a:p>
            <a:r>
              <a:rPr lang="en-US" sz="4000" dirty="0"/>
              <a:t>(b)</a:t>
            </a:r>
          </a:p>
        </p:txBody>
      </p:sp>
      <p:sp>
        <p:nvSpPr>
          <p:cNvPr id="5" name="TextBox 4">
            <a:extLst>
              <a:ext uri="{FF2B5EF4-FFF2-40B4-BE49-F238E27FC236}">
                <a16:creationId xmlns:a16="http://schemas.microsoft.com/office/drawing/2014/main" id="{B21C1963-0ECD-210A-E50A-0C8AFE3E9C33}"/>
              </a:ext>
            </a:extLst>
          </p:cNvPr>
          <p:cNvSpPr txBox="1"/>
          <p:nvPr/>
        </p:nvSpPr>
        <p:spPr>
          <a:xfrm>
            <a:off x="3766351" y="4685674"/>
            <a:ext cx="4301412" cy="596913"/>
          </a:xfrm>
          <a:prstGeom prst="rect">
            <a:avLst/>
          </a:prstGeom>
        </p:spPr>
        <p:txBody>
          <a:bodyPr vert="horz" wrap="square" lIns="91440" tIns="45720" rIns="91440" bIns="45720" rtlCol="0" anchor="ctr" anchorCtr="0">
            <a:normAutofit/>
          </a:bodyPr>
          <a:lstStyle/>
          <a:p>
            <a:r>
              <a:rPr lang="en-US" dirty="0">
                <a:latin typeface="Arial" panose="020B0604020202020204" pitchFamily="34" charset="0"/>
                <a:cs typeface="Arial" panose="020B0604020202020204" pitchFamily="34" charset="0"/>
              </a:rPr>
              <a:t>(a) GLAD Fabrication (b) Helical Model</a:t>
            </a:r>
          </a:p>
        </p:txBody>
      </p:sp>
    </p:spTree>
    <p:extLst>
      <p:ext uri="{BB962C8B-B14F-4D97-AF65-F5344CB8AC3E}">
        <p14:creationId xmlns:p14="http://schemas.microsoft.com/office/powerpoint/2010/main" val="176692132"/>
      </p:ext>
    </p:extLst>
  </p:cSld>
  <p:clrMapOvr>
    <a:masterClrMapping/>
  </p:clrMapOvr>
  <mc:AlternateContent xmlns:mc="http://schemas.openxmlformats.org/markup-compatibility/2006" xmlns:p14="http://schemas.microsoft.com/office/powerpoint/2010/main">
    <mc:Choice Requires="p14">
      <p:transition spd="slow" p14:dur="2000" advTm="16137"/>
    </mc:Choice>
    <mc:Fallback xmlns="">
      <p:transition spd="slow" advTm="161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Fabrication Process and Nanostructures</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6</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pic>
        <p:nvPicPr>
          <p:cNvPr id="18" name="Picture 17" descr="Diagram, text&#10;&#10;Description automatically generated">
            <a:extLst>
              <a:ext uri="{FF2B5EF4-FFF2-40B4-BE49-F238E27FC236}">
                <a16:creationId xmlns:a16="http://schemas.microsoft.com/office/drawing/2014/main" id="{169ACAC6-8A82-B32C-A68E-21E3418B1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795" y="756562"/>
            <a:ext cx="3163291" cy="4825557"/>
          </a:xfrm>
          <a:prstGeom prst="rect">
            <a:avLst/>
          </a:prstGeom>
        </p:spPr>
      </p:pic>
      <p:pic>
        <p:nvPicPr>
          <p:cNvPr id="8" name="Picture 7">
            <a:extLst>
              <a:ext uri="{FF2B5EF4-FFF2-40B4-BE49-F238E27FC236}">
                <a16:creationId xmlns:a16="http://schemas.microsoft.com/office/drawing/2014/main" id="{FB4BBBBB-E377-2943-0DD8-09BA64855184}"/>
              </a:ext>
            </a:extLst>
          </p:cNvPr>
          <p:cNvPicPr>
            <a:picLocks noChangeAspect="1"/>
          </p:cNvPicPr>
          <p:nvPr/>
        </p:nvPicPr>
        <p:blipFill>
          <a:blip r:embed="rId4"/>
          <a:stretch>
            <a:fillRect/>
          </a:stretch>
        </p:blipFill>
        <p:spPr>
          <a:xfrm>
            <a:off x="7095281" y="1049377"/>
            <a:ext cx="3455275" cy="4539183"/>
          </a:xfrm>
          <a:prstGeom prst="rect">
            <a:avLst/>
          </a:prstGeom>
        </p:spPr>
      </p:pic>
      <p:sp>
        <p:nvSpPr>
          <p:cNvPr id="3" name="TextBox 2">
            <a:extLst>
              <a:ext uri="{FF2B5EF4-FFF2-40B4-BE49-F238E27FC236}">
                <a16:creationId xmlns:a16="http://schemas.microsoft.com/office/drawing/2014/main" id="{DFA16399-D2CF-F168-0587-94E25E2D279A}"/>
              </a:ext>
            </a:extLst>
          </p:cNvPr>
          <p:cNvSpPr txBox="1"/>
          <p:nvPr/>
        </p:nvSpPr>
        <p:spPr>
          <a:xfrm>
            <a:off x="6599912" y="809111"/>
            <a:ext cx="590308" cy="448464"/>
          </a:xfrm>
          <a:prstGeom prst="rect">
            <a:avLst/>
          </a:prstGeom>
        </p:spPr>
        <p:txBody>
          <a:bodyPr vert="horz" wrap="square" lIns="91440" tIns="45720" rIns="91440" bIns="45720" rtlCol="0" anchor="ctr" anchorCtr="0">
            <a:normAutofit/>
          </a:bodyPr>
          <a:lstStyle/>
          <a:p>
            <a:r>
              <a:rPr lang="en-US" sz="2000" dirty="0"/>
              <a:t>(a)</a:t>
            </a:r>
          </a:p>
        </p:txBody>
      </p:sp>
      <p:sp>
        <p:nvSpPr>
          <p:cNvPr id="4" name="TextBox 3">
            <a:extLst>
              <a:ext uri="{FF2B5EF4-FFF2-40B4-BE49-F238E27FC236}">
                <a16:creationId xmlns:a16="http://schemas.microsoft.com/office/drawing/2014/main" id="{C0087236-D389-11A6-7595-07B4CB2535A3}"/>
              </a:ext>
            </a:extLst>
          </p:cNvPr>
          <p:cNvSpPr txBox="1"/>
          <p:nvPr/>
        </p:nvSpPr>
        <p:spPr>
          <a:xfrm>
            <a:off x="6504973" y="3094737"/>
            <a:ext cx="590308" cy="448464"/>
          </a:xfrm>
          <a:prstGeom prst="rect">
            <a:avLst/>
          </a:prstGeom>
        </p:spPr>
        <p:txBody>
          <a:bodyPr vert="horz" wrap="square" lIns="91440" tIns="45720" rIns="91440" bIns="45720" rtlCol="0" anchor="ctr" anchorCtr="0">
            <a:normAutofit/>
          </a:bodyPr>
          <a:lstStyle/>
          <a:p>
            <a:r>
              <a:rPr lang="en-US" sz="2000" dirty="0"/>
              <a:t>(b)</a:t>
            </a:r>
          </a:p>
        </p:txBody>
      </p:sp>
      <p:sp>
        <p:nvSpPr>
          <p:cNvPr id="6" name="TextBox 5">
            <a:extLst>
              <a:ext uri="{FF2B5EF4-FFF2-40B4-BE49-F238E27FC236}">
                <a16:creationId xmlns:a16="http://schemas.microsoft.com/office/drawing/2014/main" id="{BBE319E4-3158-6B1F-806B-422C6AB1EB0C}"/>
              </a:ext>
            </a:extLst>
          </p:cNvPr>
          <p:cNvSpPr txBox="1"/>
          <p:nvPr/>
        </p:nvSpPr>
        <p:spPr>
          <a:xfrm>
            <a:off x="1794588" y="5582119"/>
            <a:ext cx="4301412" cy="596913"/>
          </a:xfrm>
          <a:prstGeom prst="rect">
            <a:avLst/>
          </a:prstGeom>
        </p:spPr>
        <p:txBody>
          <a:bodyPr vert="horz" wrap="square" lIns="91440" tIns="45720" rIns="91440" bIns="45720" rtlCol="0" anchor="ctr" anchorCtr="0">
            <a:normAutofit/>
          </a:bodyPr>
          <a:lstStyle/>
          <a:p>
            <a:r>
              <a:rPr lang="en-US" dirty="0">
                <a:latin typeface="Arial" panose="020B0604020202020204" pitchFamily="34" charset="0"/>
                <a:cs typeface="Arial" panose="020B0604020202020204" pitchFamily="34" charset="0"/>
              </a:rPr>
              <a:t>(a) TF Fabrication (b) Helical Fabrication</a:t>
            </a:r>
          </a:p>
        </p:txBody>
      </p:sp>
      <p:sp>
        <p:nvSpPr>
          <p:cNvPr id="7" name="TextBox 6">
            <a:extLst>
              <a:ext uri="{FF2B5EF4-FFF2-40B4-BE49-F238E27FC236}">
                <a16:creationId xmlns:a16="http://schemas.microsoft.com/office/drawing/2014/main" id="{9CAD79DE-375A-0245-7F0F-2CA9387D1BFF}"/>
              </a:ext>
            </a:extLst>
          </p:cNvPr>
          <p:cNvSpPr txBox="1"/>
          <p:nvPr/>
        </p:nvSpPr>
        <p:spPr>
          <a:xfrm>
            <a:off x="7095281" y="5600246"/>
            <a:ext cx="3259074" cy="840753"/>
          </a:xfrm>
          <a:prstGeom prst="rect">
            <a:avLst/>
          </a:prstGeom>
        </p:spPr>
        <p:txBody>
          <a:bodyPr vert="horz" wrap="square" lIns="91440" tIns="45720" rIns="91440" bIns="45720" rtlCol="0" anchor="ctr" anchorCtr="0">
            <a:normAutofit/>
          </a:bodyPr>
          <a:lstStyle/>
          <a:p>
            <a:pPr marL="342900" indent="-342900" algn="just">
              <a:buAutoNum type="alphaLcParenBoth"/>
            </a:pPr>
            <a:r>
              <a:rPr lang="en-US" dirty="0">
                <a:latin typeface="Arial" panose="020B0604020202020204" pitchFamily="34" charset="0"/>
                <a:cs typeface="Arial" panose="020B0604020202020204" pitchFamily="34" charset="0"/>
              </a:rPr>
              <a:t>Helical TEM Cross section </a:t>
            </a:r>
          </a:p>
          <a:p>
            <a:pPr algn="just"/>
            <a:r>
              <a:rPr lang="en-US" dirty="0">
                <a:latin typeface="Arial" panose="020B0604020202020204" pitchFamily="34" charset="0"/>
                <a:cs typeface="Arial" panose="020B0604020202020204" pitchFamily="34" charset="0"/>
              </a:rPr>
              <a:t>(b) Helical SEM Top View</a:t>
            </a:r>
          </a:p>
        </p:txBody>
      </p:sp>
    </p:spTree>
    <p:extLst>
      <p:ext uri="{BB962C8B-B14F-4D97-AF65-F5344CB8AC3E}">
        <p14:creationId xmlns:p14="http://schemas.microsoft.com/office/powerpoint/2010/main" val="157817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12A8E1A-D4F9-44DA-89EA-E62F1C233C2D}"/>
              </a:ext>
            </a:extLst>
          </p:cNvPr>
          <p:cNvPicPr>
            <a:picLocks noChangeAspect="1"/>
          </p:cNvPicPr>
          <p:nvPr/>
        </p:nvPicPr>
        <p:blipFill rotWithShape="1">
          <a:blip r:embed="rId3"/>
          <a:srcRect b="11466"/>
          <a:stretch/>
        </p:blipFill>
        <p:spPr>
          <a:xfrm>
            <a:off x="5599670" y="854844"/>
            <a:ext cx="6187976" cy="4037314"/>
          </a:xfrm>
          <a:prstGeom prst="rect">
            <a:avLst/>
          </a:prstGeom>
        </p:spPr>
      </p:pic>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I-V Characteristics</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7</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pic>
        <p:nvPicPr>
          <p:cNvPr id="21" name="Picture 20">
            <a:extLst>
              <a:ext uri="{FF2B5EF4-FFF2-40B4-BE49-F238E27FC236}">
                <a16:creationId xmlns:a16="http://schemas.microsoft.com/office/drawing/2014/main" id="{06C4BFC5-DD6A-E1A7-82C5-4B7D5E74039B}"/>
              </a:ext>
            </a:extLst>
          </p:cNvPr>
          <p:cNvPicPr>
            <a:picLocks noChangeAspect="1"/>
          </p:cNvPicPr>
          <p:nvPr/>
        </p:nvPicPr>
        <p:blipFill rotWithShape="1">
          <a:blip r:embed="rId3"/>
          <a:srcRect l="10549" t="88690" r="67817" b="8"/>
          <a:stretch/>
        </p:blipFill>
        <p:spPr>
          <a:xfrm>
            <a:off x="6426925" y="3788190"/>
            <a:ext cx="1338697" cy="515371"/>
          </a:xfrm>
          <a:prstGeom prst="rect">
            <a:avLst/>
          </a:prstGeom>
        </p:spPr>
      </p:pic>
      <p:pic>
        <p:nvPicPr>
          <p:cNvPr id="50" name="Picture 49">
            <a:extLst>
              <a:ext uri="{FF2B5EF4-FFF2-40B4-BE49-F238E27FC236}">
                <a16:creationId xmlns:a16="http://schemas.microsoft.com/office/drawing/2014/main" id="{50089A38-F132-7B77-C1C7-ED974487BB36}"/>
              </a:ext>
            </a:extLst>
          </p:cNvPr>
          <p:cNvPicPr>
            <a:picLocks noChangeAspect="1"/>
          </p:cNvPicPr>
          <p:nvPr/>
        </p:nvPicPr>
        <p:blipFill>
          <a:blip r:embed="rId4"/>
          <a:stretch>
            <a:fillRect/>
          </a:stretch>
        </p:blipFill>
        <p:spPr>
          <a:xfrm>
            <a:off x="730393" y="854845"/>
            <a:ext cx="3356415" cy="4063538"/>
          </a:xfrm>
          <a:prstGeom prst="rect">
            <a:avLst/>
          </a:prstGeom>
        </p:spPr>
      </p:pic>
      <p:sp>
        <p:nvSpPr>
          <p:cNvPr id="51" name="Content Placeholder 1">
            <a:extLst>
              <a:ext uri="{FF2B5EF4-FFF2-40B4-BE49-F238E27FC236}">
                <a16:creationId xmlns:a16="http://schemas.microsoft.com/office/drawing/2014/main" id="{E18C6048-57BF-4BB3-552A-F00676DD1095}"/>
              </a:ext>
            </a:extLst>
          </p:cNvPr>
          <p:cNvSpPr txBox="1">
            <a:spLocks/>
          </p:cNvSpPr>
          <p:nvPr/>
        </p:nvSpPr>
        <p:spPr>
          <a:xfrm>
            <a:off x="457200" y="5214838"/>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67" dirty="0">
                <a:solidFill>
                  <a:schemeClr val="tx1"/>
                </a:solidFill>
                <a:latin typeface="Arial" panose="020B0604020202020204" pitchFamily="34" charset="0"/>
                <a:cs typeface="Arial" panose="020B0604020202020204" pitchFamily="34" charset="0"/>
              </a:rPr>
              <a:t>Electroforming voltage is reduced by using helical structure, while the memory window is enlarged.</a:t>
            </a:r>
          </a:p>
        </p:txBody>
      </p:sp>
      <p:sp>
        <p:nvSpPr>
          <p:cNvPr id="52" name="TextBox 51">
            <a:extLst>
              <a:ext uri="{FF2B5EF4-FFF2-40B4-BE49-F238E27FC236}">
                <a16:creationId xmlns:a16="http://schemas.microsoft.com/office/drawing/2014/main" id="{1AB66A1A-1F6A-2B4F-FDB5-5ABA379294ED}"/>
              </a:ext>
            </a:extLst>
          </p:cNvPr>
          <p:cNvSpPr txBox="1"/>
          <p:nvPr/>
        </p:nvSpPr>
        <p:spPr>
          <a:xfrm>
            <a:off x="6382825" y="3333319"/>
            <a:ext cx="1730261" cy="675290"/>
          </a:xfrm>
          <a:prstGeom prst="rect">
            <a:avLst/>
          </a:prstGeom>
        </p:spPr>
        <p:txBody>
          <a:bodyPr vert="horz" wrap="square" lIns="91440" tIns="45720" rIns="91440" bIns="45720" rtlCol="0" anchor="ctr" anchorCtr="0">
            <a:normAutofit/>
          </a:bodyPr>
          <a:lstStyle/>
          <a:p>
            <a:r>
              <a:rPr lang="en-US" sz="1600" dirty="0">
                <a:latin typeface="Arial" panose="020B0604020202020204" pitchFamily="34" charset="0"/>
                <a:cs typeface="Arial" panose="020B0604020202020204" pitchFamily="34" charset="0"/>
              </a:rPr>
              <a:t>CCL= 500 µA</a:t>
            </a:r>
          </a:p>
        </p:txBody>
      </p:sp>
      <p:sp>
        <p:nvSpPr>
          <p:cNvPr id="3" name="TextBox 2">
            <a:extLst>
              <a:ext uri="{FF2B5EF4-FFF2-40B4-BE49-F238E27FC236}">
                <a16:creationId xmlns:a16="http://schemas.microsoft.com/office/drawing/2014/main" id="{5D738CCE-FF18-5FF6-9B48-27A5959DAAB6}"/>
              </a:ext>
            </a:extLst>
          </p:cNvPr>
          <p:cNvSpPr txBox="1"/>
          <p:nvPr/>
        </p:nvSpPr>
        <p:spPr>
          <a:xfrm>
            <a:off x="1106314" y="4854230"/>
            <a:ext cx="3629608" cy="398537"/>
          </a:xfrm>
          <a:prstGeom prst="rect">
            <a:avLst/>
          </a:prstGeom>
        </p:spPr>
        <p:txBody>
          <a:bodyPr vert="horz" wrap="square" lIns="91440" tIns="45720" rIns="91440" bIns="45720" rtlCol="0" anchor="ctr" anchorCtr="0">
            <a:normAutofit/>
          </a:bodyPr>
          <a:lstStyle/>
          <a:p>
            <a:r>
              <a:rPr lang="en-US" dirty="0">
                <a:latin typeface="Arial" panose="020B0604020202020204" pitchFamily="34" charset="0"/>
                <a:cs typeface="Arial" panose="020B0604020202020204" pitchFamily="34" charset="0"/>
              </a:rPr>
              <a:t>(a) TF Model (b) Helical Model</a:t>
            </a:r>
          </a:p>
        </p:txBody>
      </p:sp>
      <p:sp>
        <p:nvSpPr>
          <p:cNvPr id="10" name="TextBox 9">
            <a:extLst>
              <a:ext uri="{FF2B5EF4-FFF2-40B4-BE49-F238E27FC236}">
                <a16:creationId xmlns:a16="http://schemas.microsoft.com/office/drawing/2014/main" id="{B5707557-9C94-56C6-197A-E2469AB46183}"/>
              </a:ext>
            </a:extLst>
          </p:cNvPr>
          <p:cNvSpPr txBox="1"/>
          <p:nvPr/>
        </p:nvSpPr>
        <p:spPr>
          <a:xfrm>
            <a:off x="7247955" y="815151"/>
            <a:ext cx="1338696" cy="341660"/>
          </a:xfrm>
          <a:prstGeom prst="rect">
            <a:avLst/>
          </a:prstGeom>
        </p:spPr>
        <p:txBody>
          <a:bodyPr vert="horz" wrap="square" lIns="91440" tIns="45720" rIns="91440" bIns="45720" rtlCol="0" anchor="ctr" anchorCtr="0">
            <a:normAutofit fontScale="47500" lnSpcReduction="20000"/>
          </a:bodyPr>
          <a:lstStyle/>
          <a:p>
            <a:r>
              <a:rPr lang="en-US" sz="4000" dirty="0">
                <a:latin typeface="Arial" panose="020B0604020202020204" pitchFamily="34" charset="0"/>
                <a:cs typeface="Arial" panose="020B0604020202020204" pitchFamily="34" charset="0"/>
              </a:rPr>
              <a:t>Reset</a:t>
            </a:r>
          </a:p>
        </p:txBody>
      </p:sp>
      <p:sp>
        <p:nvSpPr>
          <p:cNvPr id="11" name="TextBox 10">
            <a:extLst>
              <a:ext uri="{FF2B5EF4-FFF2-40B4-BE49-F238E27FC236}">
                <a16:creationId xmlns:a16="http://schemas.microsoft.com/office/drawing/2014/main" id="{AFF66A1D-D0DA-26F7-AF7A-32C651BB35CF}"/>
              </a:ext>
            </a:extLst>
          </p:cNvPr>
          <p:cNvSpPr txBox="1"/>
          <p:nvPr/>
        </p:nvSpPr>
        <p:spPr>
          <a:xfrm>
            <a:off x="8934773" y="828903"/>
            <a:ext cx="759120" cy="341660"/>
          </a:xfrm>
          <a:prstGeom prst="rect">
            <a:avLst/>
          </a:prstGeom>
        </p:spPr>
        <p:txBody>
          <a:bodyPr vert="horz" wrap="square" lIns="91440" tIns="45720" rIns="91440" bIns="45720" rtlCol="0" anchor="ctr" anchorCtr="0">
            <a:normAutofit fontScale="47500" lnSpcReduction="20000"/>
          </a:bodyPr>
          <a:lstStyle/>
          <a:p>
            <a:r>
              <a:rPr lang="en-US" sz="4000" dirty="0">
                <a:latin typeface="Arial" panose="020B0604020202020204" pitchFamily="34" charset="0"/>
                <a:cs typeface="Arial" panose="020B0604020202020204" pitchFamily="34" charset="0"/>
              </a:rPr>
              <a:t>Set</a:t>
            </a:r>
          </a:p>
        </p:txBody>
      </p:sp>
      <p:cxnSp>
        <p:nvCxnSpPr>
          <p:cNvPr id="8" name="Straight Arrow Connector 7">
            <a:extLst>
              <a:ext uri="{FF2B5EF4-FFF2-40B4-BE49-F238E27FC236}">
                <a16:creationId xmlns:a16="http://schemas.microsoft.com/office/drawing/2014/main" id="{942FF4BD-391D-06ED-3F5C-5B5675307BEC}"/>
              </a:ext>
            </a:extLst>
          </p:cNvPr>
          <p:cNvCxnSpPr/>
          <p:nvPr/>
        </p:nvCxnSpPr>
        <p:spPr>
          <a:xfrm flipV="1">
            <a:off x="8717280" y="2438400"/>
            <a:ext cx="86360" cy="11684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69ACA7-C87B-3F64-1536-57BA79D255B5}"/>
              </a:ext>
            </a:extLst>
          </p:cNvPr>
          <p:cNvCxnSpPr/>
          <p:nvPr/>
        </p:nvCxnSpPr>
        <p:spPr>
          <a:xfrm flipV="1">
            <a:off x="8996680" y="2148840"/>
            <a:ext cx="86360" cy="11684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CB6751-FBE1-ADDF-C0BE-49993B64638E}"/>
              </a:ext>
            </a:extLst>
          </p:cNvPr>
          <p:cNvCxnSpPr>
            <a:cxnSpLocks/>
          </p:cNvCxnSpPr>
          <p:nvPr/>
        </p:nvCxnSpPr>
        <p:spPr>
          <a:xfrm flipV="1">
            <a:off x="9241978" y="1465131"/>
            <a:ext cx="0" cy="12853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1E3F1F-0D04-9985-E635-EA7EAA64FA9C}"/>
              </a:ext>
            </a:extLst>
          </p:cNvPr>
          <p:cNvCxnSpPr>
            <a:cxnSpLocks/>
          </p:cNvCxnSpPr>
          <p:nvPr/>
        </p:nvCxnSpPr>
        <p:spPr>
          <a:xfrm flipH="1">
            <a:off x="8892540" y="1273415"/>
            <a:ext cx="131133" cy="11697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3CA8D7-8A8B-6E86-8AB3-315AE0942EAB}"/>
              </a:ext>
            </a:extLst>
          </p:cNvPr>
          <p:cNvCxnSpPr>
            <a:cxnSpLocks/>
          </p:cNvCxnSpPr>
          <p:nvPr/>
        </p:nvCxnSpPr>
        <p:spPr>
          <a:xfrm flipH="1">
            <a:off x="8671524" y="1581971"/>
            <a:ext cx="60049" cy="13955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9C4C2B-182A-B189-6F46-FED24575DCF3}"/>
              </a:ext>
            </a:extLst>
          </p:cNvPr>
          <p:cNvCxnSpPr>
            <a:cxnSpLocks/>
          </p:cNvCxnSpPr>
          <p:nvPr/>
        </p:nvCxnSpPr>
        <p:spPr>
          <a:xfrm flipH="1">
            <a:off x="8622808" y="1879600"/>
            <a:ext cx="18272" cy="170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3DA36C1-20E4-653C-DCAD-23A5AC87F777}"/>
              </a:ext>
            </a:extLst>
          </p:cNvPr>
          <p:cNvCxnSpPr>
            <a:cxnSpLocks/>
          </p:cNvCxnSpPr>
          <p:nvPr/>
        </p:nvCxnSpPr>
        <p:spPr>
          <a:xfrm flipH="1" flipV="1">
            <a:off x="8544560" y="1823720"/>
            <a:ext cx="15240" cy="127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D63C7-C8A5-A724-902E-A855ACB1E72A}"/>
              </a:ext>
            </a:extLst>
          </p:cNvPr>
          <p:cNvCxnSpPr>
            <a:cxnSpLocks/>
          </p:cNvCxnSpPr>
          <p:nvPr/>
        </p:nvCxnSpPr>
        <p:spPr>
          <a:xfrm flipH="1" flipV="1">
            <a:off x="8401727" y="1533711"/>
            <a:ext cx="55880" cy="965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79C3D1-41CD-7C68-59A3-EC647A3515D7}"/>
              </a:ext>
            </a:extLst>
          </p:cNvPr>
          <p:cNvCxnSpPr>
            <a:cxnSpLocks/>
          </p:cNvCxnSpPr>
          <p:nvPr/>
        </p:nvCxnSpPr>
        <p:spPr>
          <a:xfrm flipH="1" flipV="1">
            <a:off x="8083014" y="1309945"/>
            <a:ext cx="106191" cy="9215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454F9AC-EE39-4518-BDC1-FB1CA5900B75}"/>
              </a:ext>
            </a:extLst>
          </p:cNvPr>
          <p:cNvCxnSpPr>
            <a:cxnSpLocks/>
          </p:cNvCxnSpPr>
          <p:nvPr/>
        </p:nvCxnSpPr>
        <p:spPr>
          <a:xfrm flipH="1">
            <a:off x="7890755" y="1500627"/>
            <a:ext cx="53096" cy="5753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179909B-8297-78E5-2336-98AE9BBDF2CB}"/>
              </a:ext>
            </a:extLst>
          </p:cNvPr>
          <p:cNvCxnSpPr>
            <a:cxnSpLocks/>
          </p:cNvCxnSpPr>
          <p:nvPr/>
        </p:nvCxnSpPr>
        <p:spPr>
          <a:xfrm>
            <a:off x="7766708" y="1593661"/>
            <a:ext cx="0" cy="14015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B545E5B-BACD-8BBC-F3EE-1168BA44BE8D}"/>
              </a:ext>
            </a:extLst>
          </p:cNvPr>
          <p:cNvCxnSpPr>
            <a:cxnSpLocks/>
          </p:cNvCxnSpPr>
          <p:nvPr/>
        </p:nvCxnSpPr>
        <p:spPr>
          <a:xfrm>
            <a:off x="7797800" y="1930400"/>
            <a:ext cx="152400" cy="812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643258D-368B-7D85-7D42-F23A0B9F4E8C}"/>
              </a:ext>
            </a:extLst>
          </p:cNvPr>
          <p:cNvCxnSpPr>
            <a:cxnSpLocks/>
          </p:cNvCxnSpPr>
          <p:nvPr/>
        </p:nvCxnSpPr>
        <p:spPr>
          <a:xfrm>
            <a:off x="8240249" y="2250729"/>
            <a:ext cx="85871" cy="12671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41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ox and whisker chart&#10;&#10;Description automatically generated">
            <a:extLst>
              <a:ext uri="{FF2B5EF4-FFF2-40B4-BE49-F238E27FC236}">
                <a16:creationId xmlns:a16="http://schemas.microsoft.com/office/drawing/2014/main" id="{94480021-9D9C-12AC-B3E2-ED71BCA9E1B1}"/>
              </a:ext>
            </a:extLst>
          </p:cNvPr>
          <p:cNvPicPr>
            <a:picLocks noChangeAspect="1"/>
          </p:cNvPicPr>
          <p:nvPr/>
        </p:nvPicPr>
        <p:blipFill rotWithShape="1">
          <a:blip r:embed="rId3">
            <a:extLst>
              <a:ext uri="{28A0092B-C50C-407E-A947-70E740481C1C}">
                <a14:useLocalDpi xmlns:a14="http://schemas.microsoft.com/office/drawing/2010/main" val="0"/>
              </a:ext>
            </a:extLst>
          </a:blip>
          <a:srcRect l="78777" t="7693" r="10134" b="81378"/>
          <a:stretch/>
        </p:blipFill>
        <p:spPr>
          <a:xfrm>
            <a:off x="9722735" y="127094"/>
            <a:ext cx="2383368" cy="1132961"/>
          </a:xfrm>
          <a:prstGeom prst="rect">
            <a:avLst/>
          </a:prstGeom>
        </p:spPr>
      </p:pic>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Switching Voltage and Current</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8</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18" name="Content Placeholder 1">
            <a:extLst>
              <a:ext uri="{FF2B5EF4-FFF2-40B4-BE49-F238E27FC236}">
                <a16:creationId xmlns:a16="http://schemas.microsoft.com/office/drawing/2014/main" id="{9B0FE995-18B7-2A27-4B83-A264F1006CBA}"/>
              </a:ext>
            </a:extLst>
          </p:cNvPr>
          <p:cNvSpPr txBox="1">
            <a:spLocks/>
          </p:cNvSpPr>
          <p:nvPr/>
        </p:nvSpPr>
        <p:spPr>
          <a:xfrm>
            <a:off x="457200" y="4353336"/>
            <a:ext cx="10515600" cy="1159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67" dirty="0">
                <a:solidFill>
                  <a:schemeClr val="tx1"/>
                </a:solidFill>
                <a:latin typeface="Arial" panose="020B0604020202020204" pitchFamily="34" charset="0"/>
                <a:cs typeface="Arial" panose="020B0604020202020204" pitchFamily="34" charset="0"/>
              </a:rPr>
              <a:t>The helical device operated at 500 µA has reduced the reset voltage by 61.5% and 71.2%, as compared to TF and helical devices operated at 5 mA.  </a:t>
            </a:r>
          </a:p>
          <a:p>
            <a:pPr algn="just"/>
            <a:r>
              <a:rPr lang="en-US" sz="2667" dirty="0">
                <a:solidFill>
                  <a:schemeClr val="tx1"/>
                </a:solidFill>
                <a:latin typeface="Arial" panose="020B0604020202020204" pitchFamily="34" charset="0"/>
                <a:cs typeface="Arial" panose="020B0604020202020204" pitchFamily="34" charset="0"/>
              </a:rPr>
              <a:t>Switching current is also reduced by 85.3% and 61.7%.</a:t>
            </a:r>
          </a:p>
        </p:txBody>
      </p:sp>
      <p:pic>
        <p:nvPicPr>
          <p:cNvPr id="9" name="Picture 8" descr="Chart, box and whisker chart&#10;&#10;Description automatically generated">
            <a:extLst>
              <a:ext uri="{FF2B5EF4-FFF2-40B4-BE49-F238E27FC236}">
                <a16:creationId xmlns:a16="http://schemas.microsoft.com/office/drawing/2014/main" id="{83759C7E-90BF-B177-C5F6-1C94A58CD7D0}"/>
              </a:ext>
            </a:extLst>
          </p:cNvPr>
          <p:cNvPicPr>
            <a:picLocks noChangeAspect="1"/>
          </p:cNvPicPr>
          <p:nvPr/>
        </p:nvPicPr>
        <p:blipFill rotWithShape="1">
          <a:blip r:embed="rId3">
            <a:extLst>
              <a:ext uri="{28A0092B-C50C-407E-A947-70E740481C1C}">
                <a14:useLocalDpi xmlns:a14="http://schemas.microsoft.com/office/drawing/2010/main" val="0"/>
              </a:ext>
            </a:extLst>
          </a:blip>
          <a:srcRect l="8159" t="5464" r="9241"/>
          <a:stretch/>
        </p:blipFill>
        <p:spPr>
          <a:xfrm>
            <a:off x="457200" y="1199971"/>
            <a:ext cx="5771923" cy="3186012"/>
          </a:xfrm>
          <a:prstGeom prst="rect">
            <a:avLst/>
          </a:prstGeom>
        </p:spPr>
      </p:pic>
      <p:pic>
        <p:nvPicPr>
          <p:cNvPr id="15" name="Picture 14" descr="Chart&#10;&#10;Description automatically generated">
            <a:extLst>
              <a:ext uri="{FF2B5EF4-FFF2-40B4-BE49-F238E27FC236}">
                <a16:creationId xmlns:a16="http://schemas.microsoft.com/office/drawing/2014/main" id="{731B6B25-8CC4-4A0B-A6E6-AADE0BF56FBD}"/>
              </a:ext>
            </a:extLst>
          </p:cNvPr>
          <p:cNvPicPr>
            <a:picLocks noChangeAspect="1"/>
          </p:cNvPicPr>
          <p:nvPr/>
        </p:nvPicPr>
        <p:blipFill rotWithShape="1">
          <a:blip r:embed="rId4">
            <a:extLst>
              <a:ext uri="{28A0092B-C50C-407E-A947-70E740481C1C}">
                <a14:useLocalDpi xmlns:a14="http://schemas.microsoft.com/office/drawing/2010/main" val="0"/>
              </a:ext>
            </a:extLst>
          </a:blip>
          <a:srcRect l="7025" t="4282" r="8956"/>
          <a:stretch/>
        </p:blipFill>
        <p:spPr>
          <a:xfrm>
            <a:off x="6307480" y="1199971"/>
            <a:ext cx="5798623" cy="3186012"/>
          </a:xfrm>
          <a:prstGeom prst="rect">
            <a:avLst/>
          </a:prstGeom>
        </p:spPr>
      </p:pic>
      <p:sp>
        <p:nvSpPr>
          <p:cNvPr id="3" name="TextBox 2">
            <a:extLst>
              <a:ext uri="{FF2B5EF4-FFF2-40B4-BE49-F238E27FC236}">
                <a16:creationId xmlns:a16="http://schemas.microsoft.com/office/drawing/2014/main" id="{AE5287BF-5771-2C81-7A9A-0567EF8735EF}"/>
              </a:ext>
            </a:extLst>
          </p:cNvPr>
          <p:cNvSpPr txBox="1"/>
          <p:nvPr/>
        </p:nvSpPr>
        <p:spPr>
          <a:xfrm>
            <a:off x="6690049" y="963913"/>
            <a:ext cx="1791477" cy="381037"/>
          </a:xfrm>
          <a:prstGeom prst="rect">
            <a:avLst/>
          </a:prstGeom>
        </p:spPr>
        <p:txBody>
          <a:bodyPr vert="horz" wrap="square" lIns="91440" tIns="45720" rIns="91440" bIns="45720" rtlCol="0" anchor="ctr" anchorCtr="0">
            <a:normAutofit fontScale="55000" lnSpcReduction="20000"/>
          </a:bodyPr>
          <a:lstStyle/>
          <a:p>
            <a:r>
              <a:rPr lang="en-US" sz="4000" dirty="0">
                <a:latin typeface="Arial" panose="020B0604020202020204" pitchFamily="34" charset="0"/>
                <a:cs typeface="Arial" panose="020B0604020202020204" pitchFamily="34" charset="0"/>
              </a:rPr>
              <a:t>Reset</a:t>
            </a:r>
          </a:p>
        </p:txBody>
      </p:sp>
      <p:sp>
        <p:nvSpPr>
          <p:cNvPr id="4" name="TextBox 3">
            <a:extLst>
              <a:ext uri="{FF2B5EF4-FFF2-40B4-BE49-F238E27FC236}">
                <a16:creationId xmlns:a16="http://schemas.microsoft.com/office/drawing/2014/main" id="{0345852A-1096-8253-16A7-7E6FFF056FFF}"/>
              </a:ext>
            </a:extLst>
          </p:cNvPr>
          <p:cNvSpPr txBox="1"/>
          <p:nvPr/>
        </p:nvSpPr>
        <p:spPr>
          <a:xfrm>
            <a:off x="9316381" y="940747"/>
            <a:ext cx="1791477" cy="381037"/>
          </a:xfrm>
          <a:prstGeom prst="rect">
            <a:avLst/>
          </a:prstGeom>
        </p:spPr>
        <p:txBody>
          <a:bodyPr vert="horz" wrap="square" lIns="91440" tIns="45720" rIns="91440" bIns="45720" rtlCol="0" anchor="ctr" anchorCtr="0">
            <a:normAutofit fontScale="55000" lnSpcReduction="20000"/>
          </a:bodyPr>
          <a:lstStyle/>
          <a:p>
            <a:r>
              <a:rPr lang="en-US" sz="4000" dirty="0">
                <a:latin typeface="Arial" panose="020B0604020202020204" pitchFamily="34" charset="0"/>
                <a:cs typeface="Arial" panose="020B0604020202020204" pitchFamily="34" charset="0"/>
              </a:rPr>
              <a:t>Set</a:t>
            </a:r>
          </a:p>
        </p:txBody>
      </p:sp>
      <p:sp>
        <p:nvSpPr>
          <p:cNvPr id="6" name="TextBox 5">
            <a:extLst>
              <a:ext uri="{FF2B5EF4-FFF2-40B4-BE49-F238E27FC236}">
                <a16:creationId xmlns:a16="http://schemas.microsoft.com/office/drawing/2014/main" id="{2F4ABA5D-64C0-75F6-8FC3-CD3150C043EC}"/>
              </a:ext>
            </a:extLst>
          </p:cNvPr>
          <p:cNvSpPr txBox="1"/>
          <p:nvPr/>
        </p:nvSpPr>
        <p:spPr>
          <a:xfrm>
            <a:off x="842865" y="3590868"/>
            <a:ext cx="1791477" cy="381037"/>
          </a:xfrm>
          <a:prstGeom prst="rect">
            <a:avLst/>
          </a:prstGeom>
        </p:spPr>
        <p:txBody>
          <a:bodyPr vert="horz" wrap="square" lIns="91440" tIns="45720" rIns="91440" bIns="45720" rtlCol="0" anchor="ctr" anchorCtr="0">
            <a:normAutofit fontScale="55000" lnSpcReduction="20000"/>
          </a:bodyPr>
          <a:lstStyle/>
          <a:p>
            <a:r>
              <a:rPr lang="en-US" sz="4000" dirty="0">
                <a:latin typeface="Arial" panose="020B0604020202020204" pitchFamily="34" charset="0"/>
                <a:cs typeface="Arial" panose="020B0604020202020204" pitchFamily="34" charset="0"/>
              </a:rPr>
              <a:t>Reset</a:t>
            </a:r>
          </a:p>
        </p:txBody>
      </p:sp>
      <p:sp>
        <p:nvSpPr>
          <p:cNvPr id="7" name="TextBox 6">
            <a:extLst>
              <a:ext uri="{FF2B5EF4-FFF2-40B4-BE49-F238E27FC236}">
                <a16:creationId xmlns:a16="http://schemas.microsoft.com/office/drawing/2014/main" id="{9780503E-BC24-1D8E-90DB-849194B59C44}"/>
              </a:ext>
            </a:extLst>
          </p:cNvPr>
          <p:cNvSpPr txBox="1"/>
          <p:nvPr/>
        </p:nvSpPr>
        <p:spPr>
          <a:xfrm>
            <a:off x="842864" y="1344950"/>
            <a:ext cx="1791477" cy="381037"/>
          </a:xfrm>
          <a:prstGeom prst="rect">
            <a:avLst/>
          </a:prstGeom>
        </p:spPr>
        <p:txBody>
          <a:bodyPr vert="horz" wrap="square" lIns="91440" tIns="45720" rIns="91440" bIns="45720" rtlCol="0" anchor="ctr" anchorCtr="0">
            <a:normAutofit fontScale="55000" lnSpcReduction="20000"/>
          </a:bodyPr>
          <a:lstStyle/>
          <a:p>
            <a:r>
              <a:rPr lang="en-US" sz="4000" dirty="0">
                <a:latin typeface="Arial" panose="020B0604020202020204" pitchFamily="34" charset="0"/>
                <a:cs typeface="Arial" panose="020B0604020202020204" pitchFamily="34" charset="0"/>
              </a:rPr>
              <a:t>Set</a:t>
            </a:r>
          </a:p>
        </p:txBody>
      </p:sp>
      <p:sp>
        <p:nvSpPr>
          <p:cNvPr id="10" name="Rectangle 9">
            <a:extLst>
              <a:ext uri="{FF2B5EF4-FFF2-40B4-BE49-F238E27FC236}">
                <a16:creationId xmlns:a16="http://schemas.microsoft.com/office/drawing/2014/main" id="{3DD3CFCC-3BD5-52B1-7FF6-5FB618BF77C3}"/>
              </a:ext>
            </a:extLst>
          </p:cNvPr>
          <p:cNvSpPr/>
          <p:nvPr/>
        </p:nvSpPr>
        <p:spPr>
          <a:xfrm>
            <a:off x="5430520" y="1292567"/>
            <a:ext cx="736600" cy="3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C65C50-8455-7F55-7D1A-5D3173CA4123}"/>
              </a:ext>
            </a:extLst>
          </p:cNvPr>
          <p:cNvSpPr/>
          <p:nvPr/>
        </p:nvSpPr>
        <p:spPr>
          <a:xfrm>
            <a:off x="11349137" y="1351280"/>
            <a:ext cx="679578" cy="322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7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1CA3B-7B89-4BB6-AB6E-7309E25ADBD3}"/>
              </a:ext>
            </a:extLst>
          </p:cNvPr>
          <p:cNvSpPr>
            <a:spLocks noGrp="1"/>
          </p:cNvSpPr>
          <p:nvPr>
            <p:ph type="title"/>
          </p:nvPr>
        </p:nvSpPr>
        <p:spPr/>
        <p:txBody>
          <a:bodyPr/>
          <a:lstStyle/>
          <a:p>
            <a:r>
              <a:rPr lang="en-US" dirty="0">
                <a:solidFill>
                  <a:schemeClr val="tx1"/>
                </a:solidFill>
              </a:rPr>
              <a:t>HRS and LRS for TF and Helix Devices</a:t>
            </a:r>
          </a:p>
        </p:txBody>
      </p:sp>
      <p:sp>
        <p:nvSpPr>
          <p:cNvPr id="2" name="投影片編號版面配置區 1">
            <a:extLst>
              <a:ext uri="{FF2B5EF4-FFF2-40B4-BE49-F238E27FC236}">
                <a16:creationId xmlns:a16="http://schemas.microsoft.com/office/drawing/2014/main" id="{9301BF08-C14B-44B3-8561-58856C5F6452}"/>
              </a:ext>
            </a:extLst>
          </p:cNvPr>
          <p:cNvSpPr>
            <a:spLocks noGrp="1"/>
          </p:cNvSpPr>
          <p:nvPr>
            <p:ph type="sldNum" sz="quarter" idx="12"/>
          </p:nvPr>
        </p:nvSpPr>
        <p:spPr/>
        <p:txBody>
          <a:bodyPr/>
          <a:lstStyle/>
          <a:p>
            <a:fld id="{7823D42C-69E0-42D2-858F-96473CCE793D}" type="slidenum">
              <a:rPr lang="en-US" smtClean="0"/>
              <a:pPr/>
              <a:t>9</a:t>
            </a:fld>
            <a:endParaRPr lang="en-US" dirty="0"/>
          </a:p>
        </p:txBody>
      </p:sp>
      <p:sp>
        <p:nvSpPr>
          <p:cNvPr id="13" name="Footer Placeholder 2">
            <a:extLst>
              <a:ext uri="{FF2B5EF4-FFF2-40B4-BE49-F238E27FC236}">
                <a16:creationId xmlns:a16="http://schemas.microsoft.com/office/drawing/2014/main" id="{8F2E06B9-9A69-F73D-8107-082C8A2F868A}"/>
              </a:ext>
            </a:extLst>
          </p:cNvPr>
          <p:cNvSpPr>
            <a:spLocks noGrp="1"/>
          </p:cNvSpPr>
          <p:nvPr>
            <p:ph type="ftr" sz="quarter" idx="10"/>
          </p:nvPr>
        </p:nvSpPr>
        <p:spPr>
          <a:xfrm>
            <a:off x="1959427" y="6519635"/>
            <a:ext cx="8934996" cy="365125"/>
          </a:xfrm>
        </p:spPr>
        <p:txBody>
          <a:bodyPr/>
          <a:lstStyle>
            <a:lvl1pPr>
              <a:defRPr/>
            </a:lvl1pPr>
          </a:lstStyle>
          <a:p>
            <a:r>
              <a:rPr lang="en-US" dirty="0"/>
              <a:t>2023 Arizona Space Grant Student Research Symposium│  April 21-22, 2023</a:t>
            </a:r>
          </a:p>
        </p:txBody>
      </p:sp>
      <p:sp>
        <p:nvSpPr>
          <p:cNvPr id="23" name="Content Placeholder 1">
            <a:extLst>
              <a:ext uri="{FF2B5EF4-FFF2-40B4-BE49-F238E27FC236}">
                <a16:creationId xmlns:a16="http://schemas.microsoft.com/office/drawing/2014/main" id="{1762D384-95F3-AAC5-1FC5-6993CE2106EB}"/>
              </a:ext>
            </a:extLst>
          </p:cNvPr>
          <p:cNvSpPr txBox="1">
            <a:spLocks/>
          </p:cNvSpPr>
          <p:nvPr/>
        </p:nvSpPr>
        <p:spPr>
          <a:xfrm>
            <a:off x="457200" y="5111022"/>
            <a:ext cx="10515600" cy="58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48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86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486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67" dirty="0">
                <a:solidFill>
                  <a:schemeClr val="tx1"/>
                </a:solidFill>
                <a:latin typeface="Arial" panose="020B0604020202020204" pitchFamily="34" charset="0"/>
                <a:cs typeface="Arial" panose="020B0604020202020204" pitchFamily="34" charset="0"/>
              </a:rPr>
              <a:t>The memory state does not change with read polarity.</a:t>
            </a:r>
          </a:p>
          <a:p>
            <a:pPr algn="just"/>
            <a:r>
              <a:rPr lang="en-US" sz="2667" dirty="0">
                <a:solidFill>
                  <a:schemeClr val="tx1"/>
                </a:solidFill>
                <a:latin typeface="Arial" panose="020B0604020202020204" pitchFamily="34" charset="0"/>
                <a:cs typeface="Arial" panose="020B0604020202020204" pitchFamily="34" charset="0"/>
              </a:rPr>
              <a:t>HRS current is reduced for helical devices operated at 500 µA. </a:t>
            </a:r>
          </a:p>
        </p:txBody>
      </p:sp>
      <p:pic>
        <p:nvPicPr>
          <p:cNvPr id="8" name="Picture 7">
            <a:extLst>
              <a:ext uri="{FF2B5EF4-FFF2-40B4-BE49-F238E27FC236}">
                <a16:creationId xmlns:a16="http://schemas.microsoft.com/office/drawing/2014/main" id="{C145A6EC-D058-B03E-C743-CDB303795D0C}"/>
              </a:ext>
            </a:extLst>
          </p:cNvPr>
          <p:cNvPicPr>
            <a:picLocks noChangeAspect="1"/>
          </p:cNvPicPr>
          <p:nvPr/>
        </p:nvPicPr>
        <p:blipFill>
          <a:blip r:embed="rId3"/>
          <a:stretch>
            <a:fillRect/>
          </a:stretch>
        </p:blipFill>
        <p:spPr>
          <a:xfrm>
            <a:off x="1144720" y="459497"/>
            <a:ext cx="8579726" cy="4698421"/>
          </a:xfrm>
          <a:prstGeom prst="rect">
            <a:avLst/>
          </a:prstGeom>
        </p:spPr>
      </p:pic>
      <p:cxnSp>
        <p:nvCxnSpPr>
          <p:cNvPr id="9" name="Straight Arrow Connector 8">
            <a:extLst>
              <a:ext uri="{FF2B5EF4-FFF2-40B4-BE49-F238E27FC236}">
                <a16:creationId xmlns:a16="http://schemas.microsoft.com/office/drawing/2014/main" id="{24D474E7-FAB6-8E2D-1AC3-F46D42A0A35D}"/>
              </a:ext>
            </a:extLst>
          </p:cNvPr>
          <p:cNvCxnSpPr/>
          <p:nvPr/>
        </p:nvCxnSpPr>
        <p:spPr>
          <a:xfrm flipH="1">
            <a:off x="2820955" y="3452326"/>
            <a:ext cx="382555" cy="541176"/>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1419716-74A4-9924-DA21-C6E7AE0FF3F0}"/>
              </a:ext>
            </a:extLst>
          </p:cNvPr>
          <p:cNvCxnSpPr/>
          <p:nvPr/>
        </p:nvCxnSpPr>
        <p:spPr>
          <a:xfrm flipH="1">
            <a:off x="3987282" y="3352799"/>
            <a:ext cx="382555" cy="541176"/>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D75C78F-5E48-E383-F848-270E80D9AAA2}"/>
              </a:ext>
            </a:extLst>
          </p:cNvPr>
          <p:cNvCxnSpPr/>
          <p:nvPr/>
        </p:nvCxnSpPr>
        <p:spPr>
          <a:xfrm flipH="1">
            <a:off x="5156720" y="3231501"/>
            <a:ext cx="382555" cy="541176"/>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FB15085-A6A5-4C18-889C-8C258EC96953}"/>
              </a:ext>
            </a:extLst>
          </p:cNvPr>
          <p:cNvCxnSpPr>
            <a:cxnSpLocks/>
          </p:cNvCxnSpPr>
          <p:nvPr/>
        </p:nvCxnSpPr>
        <p:spPr>
          <a:xfrm flipH="1">
            <a:off x="6319936" y="3416558"/>
            <a:ext cx="391885" cy="612711"/>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43ABBC1-F96C-091A-BFC0-ED3C87BD3B8B}"/>
              </a:ext>
            </a:extLst>
          </p:cNvPr>
          <p:cNvCxnSpPr>
            <a:cxnSpLocks/>
          </p:cNvCxnSpPr>
          <p:nvPr/>
        </p:nvCxnSpPr>
        <p:spPr>
          <a:xfrm flipH="1">
            <a:off x="7486262" y="3511420"/>
            <a:ext cx="385665" cy="342123"/>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57697DB-AC42-EBB3-DC74-5DFE0646EF5B}"/>
              </a:ext>
            </a:extLst>
          </p:cNvPr>
          <p:cNvCxnSpPr>
            <a:cxnSpLocks/>
          </p:cNvCxnSpPr>
          <p:nvPr/>
        </p:nvCxnSpPr>
        <p:spPr>
          <a:xfrm flipH="1">
            <a:off x="8655701" y="3203507"/>
            <a:ext cx="391885" cy="513185"/>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569C752-17FE-A9D8-1B61-FF770809E666}"/>
              </a:ext>
            </a:extLst>
          </p:cNvPr>
          <p:cNvSpPr/>
          <p:nvPr/>
        </p:nvSpPr>
        <p:spPr>
          <a:xfrm>
            <a:off x="8580120" y="1150621"/>
            <a:ext cx="1000760" cy="627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B0027FF-9D4F-61A5-ADC5-B9C67E838651}"/>
              </a:ext>
            </a:extLst>
          </p:cNvPr>
          <p:cNvPicPr>
            <a:picLocks noChangeAspect="1"/>
          </p:cNvPicPr>
          <p:nvPr/>
        </p:nvPicPr>
        <p:blipFill>
          <a:blip r:embed="rId4"/>
          <a:stretch>
            <a:fillRect/>
          </a:stretch>
        </p:blipFill>
        <p:spPr>
          <a:xfrm>
            <a:off x="9883405" y="1159059"/>
            <a:ext cx="1904241" cy="1295270"/>
          </a:xfrm>
          <a:prstGeom prst="rect">
            <a:avLst/>
          </a:prstGeom>
        </p:spPr>
      </p:pic>
    </p:spTree>
    <p:extLst>
      <p:ext uri="{BB962C8B-B14F-4D97-AF65-F5344CB8AC3E}">
        <p14:creationId xmlns:p14="http://schemas.microsoft.com/office/powerpoint/2010/main" val="2272681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chorCtr="0">
        <a:normAutofit/>
      </a:bodyPr>
      <a:lstStyle>
        <a:defPPr>
          <a:defRPr sz="4000" dirty="0" smtClean="0">
            <a:solidFill>
              <a:srgbClr val="323B5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TotalTime>
  <Words>2088</Words>
  <Application>Microsoft Office PowerPoint</Application>
  <PresentationFormat>Widescreen</PresentationFormat>
  <Paragraphs>361</Paragraphs>
  <Slides>24</Slides>
  <Notes>22</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Outline </vt:lpstr>
      <vt:lpstr>Von Neumann Bottleneck</vt:lpstr>
      <vt:lpstr>PowerPoint Presentation</vt:lpstr>
      <vt:lpstr>Helical Structures</vt:lpstr>
      <vt:lpstr>Fabrication Process and Nanostructures</vt:lpstr>
      <vt:lpstr>I-V Characteristics</vt:lpstr>
      <vt:lpstr>Switching Voltage and Current</vt:lpstr>
      <vt:lpstr>HRS and LRS for TF and Helix Devices</vt:lpstr>
      <vt:lpstr>Memory Window</vt:lpstr>
      <vt:lpstr>Switching Power Consumption</vt:lpstr>
      <vt:lpstr>Memory Window vs. Power Consumption</vt:lpstr>
      <vt:lpstr>Future Work:</vt:lpstr>
      <vt:lpstr>Conclusion</vt:lpstr>
      <vt:lpstr>PowerPoint Presentation</vt:lpstr>
      <vt:lpstr>PowerPoint Presentation</vt:lpstr>
      <vt:lpstr>Backup Slides</vt:lpstr>
      <vt:lpstr>Physical Modeling- Spatial Half-Test-Half-Read (SHTHR) Method</vt:lpstr>
      <vt:lpstr>Reliability Charateristics</vt:lpstr>
      <vt:lpstr>PowerPoint Presentation</vt:lpstr>
      <vt:lpstr>Physical Modeling- Spatial Half-Test-Half-Read Method</vt:lpstr>
      <vt:lpstr>Backup Slides</vt:lpstr>
      <vt:lpstr>Physical Modeling- Spatial Half-Test-Half-Read Method</vt:lpstr>
      <vt:lpstr>Physical Modeling- Spatial Half-Test-Half-Read (SHTHR)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Fitzgerald Hardy II</dc:creator>
  <cp:lastModifiedBy>Coe, Michelle A - (macoe)</cp:lastModifiedBy>
  <cp:revision>237</cp:revision>
  <dcterms:created xsi:type="dcterms:W3CDTF">2018-01-19T17:44:35Z</dcterms:created>
  <dcterms:modified xsi:type="dcterms:W3CDTF">2023-04-14T21:20:08Z</dcterms:modified>
</cp:coreProperties>
</file>